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3" r:id="rId1"/>
    <p:sldMasterId id="2147483934" r:id="rId2"/>
    <p:sldMasterId id="2147483958" r:id="rId3"/>
    <p:sldMasterId id="2147483982" r:id="rId4"/>
  </p:sldMasterIdLst>
  <p:notesMasterIdLst>
    <p:notesMasterId r:id="rId19"/>
  </p:notesMasterIdLst>
  <p:handoutMasterIdLst>
    <p:handoutMasterId r:id="rId20"/>
  </p:handoutMasterIdLst>
  <p:sldIdLst>
    <p:sldId id="319" r:id="rId5"/>
    <p:sldId id="347" r:id="rId6"/>
    <p:sldId id="346" r:id="rId7"/>
    <p:sldId id="351" r:id="rId8"/>
    <p:sldId id="357" r:id="rId9"/>
    <p:sldId id="369" r:id="rId10"/>
    <p:sldId id="370" r:id="rId11"/>
    <p:sldId id="368" r:id="rId12"/>
    <p:sldId id="365" r:id="rId13"/>
    <p:sldId id="371" r:id="rId14"/>
    <p:sldId id="353" r:id="rId15"/>
    <p:sldId id="362" r:id="rId16"/>
    <p:sldId id="366" r:id="rId17"/>
    <p:sldId id="372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18">
          <p15:clr>
            <a:srgbClr val="A4A3A4"/>
          </p15:clr>
        </p15:guide>
        <p15:guide id="2" orient="horz" pos="2931">
          <p15:clr>
            <a:srgbClr val="A4A3A4"/>
          </p15:clr>
        </p15:guide>
        <p15:guide id="3" orient="horz" pos="1869">
          <p15:clr>
            <a:srgbClr val="A4A3A4"/>
          </p15:clr>
        </p15:guide>
        <p15:guide id="4" orient="horz" pos="3093">
          <p15:clr>
            <a:srgbClr val="A4A3A4"/>
          </p15:clr>
        </p15:guide>
        <p15:guide id="5" orient="horz" pos="734">
          <p15:clr>
            <a:srgbClr val="A4A3A4"/>
          </p15:clr>
        </p15:guide>
        <p15:guide id="6" orient="horz" pos="143">
          <p15:clr>
            <a:srgbClr val="A4A3A4"/>
          </p15:clr>
        </p15:guide>
        <p15:guide id="7" orient="horz" pos="3022">
          <p15:clr>
            <a:srgbClr val="A4A3A4"/>
          </p15:clr>
        </p15:guide>
        <p15:guide id="8" orient="horz" pos="2439">
          <p15:clr>
            <a:srgbClr val="A4A3A4"/>
          </p15:clr>
        </p15:guide>
        <p15:guide id="9" orient="horz" pos="1298">
          <p15:clr>
            <a:srgbClr val="A4A3A4"/>
          </p15:clr>
        </p15:guide>
        <p15:guide id="10" pos="4702">
          <p15:clr>
            <a:srgbClr val="A4A3A4"/>
          </p15:clr>
        </p15:guide>
        <p15:guide id="11" pos="145">
          <p15:clr>
            <a:srgbClr val="A4A3A4"/>
          </p15:clr>
        </p15:guide>
        <p15:guide id="12" pos="4009">
          <p15:clr>
            <a:srgbClr val="A4A3A4"/>
          </p15:clr>
        </p15:guide>
        <p15:guide id="13" pos="5617">
          <p15:clr>
            <a:srgbClr val="A4A3A4"/>
          </p15:clr>
        </p15:guide>
        <p15:guide id="14" pos="5391">
          <p15:clr>
            <a:srgbClr val="A4A3A4"/>
          </p15:clr>
        </p15:guide>
        <p15:guide id="15" pos="2649">
          <p15:clr>
            <a:srgbClr val="A4A3A4"/>
          </p15:clr>
        </p15:guide>
        <p15:guide id="16" pos="3111">
          <p15:clr>
            <a:srgbClr val="A4A3A4"/>
          </p15:clr>
        </p15:guide>
        <p15:guide id="17" pos="1969">
          <p15:clr>
            <a:srgbClr val="A4A3A4"/>
          </p15:clr>
        </p15:guide>
        <p15:guide id="18" pos="3567">
          <p15:clr>
            <a:srgbClr val="A4A3A4"/>
          </p15:clr>
        </p15:guide>
        <p15:guide id="19" pos="3335">
          <p15:clr>
            <a:srgbClr val="A4A3A4"/>
          </p15:clr>
        </p15:guide>
        <p15:guide id="20" pos="375">
          <p15:clr>
            <a:srgbClr val="A4A3A4"/>
          </p15:clr>
        </p15:guide>
        <p15:guide id="21" pos="2423">
          <p15:clr>
            <a:srgbClr val="A4A3A4"/>
          </p15:clr>
        </p15:guide>
        <p15:guide id="22" pos="1290">
          <p15:clr>
            <a:srgbClr val="A4A3A4"/>
          </p15:clr>
        </p15:guide>
        <p15:guide id="23" pos="1059">
          <p15:clr>
            <a:srgbClr val="A4A3A4"/>
          </p15:clr>
        </p15:guide>
        <p15:guide id="24" pos="833">
          <p15:clr>
            <a:srgbClr val="A4A3A4"/>
          </p15:clr>
        </p15:guide>
        <p15:guide id="25" pos="607">
          <p15:clr>
            <a:srgbClr val="A4A3A4"/>
          </p15:clr>
        </p15:guide>
        <p15:guide id="26" pos="1519">
          <p15:clr>
            <a:srgbClr val="A4A3A4"/>
          </p15:clr>
        </p15:guide>
        <p15:guide id="27" pos="1752">
          <p15:clr>
            <a:srgbClr val="A4A3A4"/>
          </p15:clr>
        </p15:guide>
        <p15:guide id="28" pos="2882">
          <p15:clr>
            <a:srgbClr val="A4A3A4"/>
          </p15:clr>
        </p15:guide>
        <p15:guide id="29" pos="3792">
          <p15:clr>
            <a:srgbClr val="A4A3A4"/>
          </p15:clr>
        </p15:guide>
        <p15:guide id="30" pos="4240">
          <p15:clr>
            <a:srgbClr val="A4A3A4"/>
          </p15:clr>
        </p15:guide>
        <p15:guide id="31" pos="4467">
          <p15:clr>
            <a:srgbClr val="A4A3A4"/>
          </p15:clr>
        </p15:guide>
        <p15:guide id="32" pos="4919">
          <p15:clr>
            <a:srgbClr val="A4A3A4"/>
          </p15:clr>
        </p15:guide>
        <p15:guide id="33" pos="5154">
          <p15:clr>
            <a:srgbClr val="A4A3A4"/>
          </p15:clr>
        </p15:guide>
        <p15:guide id="34" pos="21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5F93CD"/>
    <a:srgbClr val="25465B"/>
    <a:srgbClr val="311A37"/>
    <a:srgbClr val="000000"/>
    <a:srgbClr val="C0E6FF"/>
    <a:srgbClr val="7CC7FF"/>
    <a:srgbClr val="5FAAFA"/>
    <a:srgbClr val="5F6BCD"/>
    <a:srgbClr val="152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40" autoAdjust="0"/>
    <p:restoredTop sz="92038" autoAdjust="0"/>
  </p:normalViewPr>
  <p:slideViewPr>
    <p:cSldViewPr snapToGrid="0" snapToObjects="1" showGuides="1">
      <p:cViewPr varScale="1">
        <p:scale>
          <a:sx n="128" d="100"/>
          <a:sy n="128" d="100"/>
        </p:scale>
        <p:origin x="-328" y="-112"/>
      </p:cViewPr>
      <p:guideLst>
        <p:guide orient="horz" pos="1618"/>
        <p:guide orient="horz" pos="2931"/>
        <p:guide orient="horz" pos="1869"/>
        <p:guide orient="horz" pos="3093"/>
        <p:guide orient="horz" pos="734"/>
        <p:guide orient="horz" pos="143"/>
        <p:guide orient="horz" pos="3022"/>
        <p:guide orient="horz" pos="2439"/>
        <p:guide orient="horz" pos="1298"/>
        <p:guide pos="4702"/>
        <p:guide pos="145"/>
        <p:guide pos="4009"/>
        <p:guide pos="5617"/>
        <p:guide pos="5391"/>
        <p:guide pos="2649"/>
        <p:guide pos="3111"/>
        <p:guide pos="1969"/>
        <p:guide pos="3567"/>
        <p:guide pos="3335"/>
        <p:guide pos="375"/>
        <p:guide pos="2423"/>
        <p:guide pos="1290"/>
        <p:guide pos="1059"/>
        <p:guide pos="833"/>
        <p:guide pos="607"/>
        <p:guide pos="1519"/>
        <p:guide pos="1752"/>
        <p:guide pos="2882"/>
        <p:guide pos="3792"/>
        <p:guide pos="4240"/>
        <p:guide pos="4467"/>
        <p:guide pos="4919"/>
        <p:guide pos="5154"/>
        <p:guide pos="219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14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8ABAA-88B4-2B47-AB83-605D271CFD6E}" type="datetimeFigureOut">
              <a:rPr lang="en-US" smtClean="0"/>
              <a:pPr/>
              <a:t>13/12/16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CBB77-6DA5-CE4D-9298-B4CD71DDF6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75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DA9B0B-EDC5-3A45-9958-32D2299F5B1A}" type="datetimeFigureOut">
              <a:rPr lang="en-US" smtClean="0"/>
              <a:pPr/>
              <a:t>13/12/16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ED143-1506-434C-B47D-CBF33F177B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93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8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31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4721469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8438077" y="4729112"/>
            <a:ext cx="473837" cy="192024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1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5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6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7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8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9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4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6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7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8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9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0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1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2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3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4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8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9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0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1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2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3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4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5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6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7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8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9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0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960120" y="4721469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mtClean="0"/>
              <a:t>World of Watson 2016 </a:t>
            </a:r>
            <a:endParaRPr lang="de-DE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4888" y="471996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46FF8406-20C5-6F40-9F42-22795055AE88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1600200"/>
          </a:xfrm>
        </p:spPr>
        <p:txBody>
          <a:bodyPr/>
          <a:lstStyle>
            <a:lvl1pPr>
              <a:defRPr>
                <a:solidFill>
                  <a:schemeClr val="accent5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8" name="Picture 47" descr="wow_2016_logo_v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" y="4243756"/>
            <a:ext cx="924560" cy="6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AD46-DC9A-D74F-89D0-619976EFF32F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574197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739864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5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0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739128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2414016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4572000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739128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CAAC-E47F-5F41-B2D3-7A20DE9C34C7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2414016" y="1965960"/>
            <a:ext cx="2103120" cy="45720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4572000" y="1965960"/>
            <a:ext cx="2103120" cy="45720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739128" y="1965960"/>
            <a:ext cx="2103120" cy="45720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2414016" y="4160520"/>
            <a:ext cx="2103120" cy="45720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4572000" y="4160520"/>
            <a:ext cx="2103120" cy="45720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6739128" y="4160520"/>
            <a:ext cx="2103120" cy="45720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26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F0AFF-060C-674C-8CD9-7B4619A5675E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86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776" y="173736"/>
            <a:ext cx="5659806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E9CE1-6672-054A-BD57-A8128C3D18F7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63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B5A55-B339-B545-9864-627D629806DE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576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3F637-58ED-9E43-AD6A-6DEFBE0F87BA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38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5658304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FC0B-904E-E744-80CF-10AAE7C6AB4C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017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8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C702-1C04-C84E-B774-A0EB854DD926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83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5196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C745D-FCDC-A841-9F87-F1A56B3DA61D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73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99122-0F40-1240-B15B-E8CA2E450D94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7160"/>
            <a:ext cx="4251960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63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97680" cy="2286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93900" y="4718304"/>
            <a:ext cx="1104900" cy="201168"/>
          </a:xfrm>
        </p:spPr>
        <p:txBody>
          <a:bodyPr/>
          <a:lstStyle/>
          <a:p>
            <a:r>
              <a:rPr lang="en-US" dirty="0" smtClean="0"/>
              <a:t>14/12/2016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72700" y="4718304"/>
            <a:ext cx="932300" cy="201168"/>
          </a:xfrm>
        </p:spPr>
        <p:txBody>
          <a:bodyPr/>
          <a:lstStyle/>
          <a:p>
            <a:r>
              <a:rPr lang="en-US" dirty="0" err="1" smtClean="0"/>
              <a:t>Bluemix</a:t>
            </a:r>
            <a:r>
              <a:rPr lang="en-US" dirty="0" smtClean="0"/>
              <a:t> Paris </a:t>
            </a:r>
            <a:r>
              <a:rPr lang="en-US" dirty="0" err="1" smtClean="0"/>
              <a:t>Meetup</a:t>
            </a:r>
            <a:r>
              <a:rPr lang="en-US" dirty="0" smtClean="0"/>
              <a:t> #20</a:t>
            </a:r>
          </a:p>
          <a:p>
            <a:r>
              <a:rPr lang="en-US" dirty="0" smtClean="0"/>
              <a:t>@ </a:t>
            </a:r>
            <a:r>
              <a:rPr lang="en-US" dirty="0" err="1" smtClean="0"/>
              <a:t>Ecole</a:t>
            </a:r>
            <a:r>
              <a:rPr lang="en-US" dirty="0" smtClean="0"/>
              <a:t> 42</a:t>
            </a:r>
            <a:endParaRPr lang="de-DE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596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7C53-17AD-AA4A-BE2E-6E71F7D13EF0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37160"/>
            <a:ext cx="4251960" cy="4343400"/>
          </a:xfrm>
        </p:spPr>
        <p:txBody>
          <a:bodyPr/>
          <a:lstStyle>
            <a:lvl1pPr marL="0" indent="0"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19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3B26-1DDB-2B45-BD7A-C32C1D45867B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343400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8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9A2A-FDCB-C54F-AAFC-263EEF0D0999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37160"/>
            <a:ext cx="5706166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57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33F9-1111-4840-8D6D-A535A67476FB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861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4709160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960120" y="471996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mtClean="0"/>
              <a:t>World of Watson 2016 </a:t>
            </a:r>
            <a:endParaRPr lang="de-DE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4888" y="471996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807163-E4D4-A843-82BE-95CE2C0D2DC2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1600200"/>
          </a:xfrm>
        </p:spPr>
        <p:txBody>
          <a:bodyPr/>
          <a:lstStyle>
            <a:lvl1pPr>
              <a:defRPr>
                <a:solidFill>
                  <a:schemeClr val="accent5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9" name="Picture 48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12" y="4727448"/>
            <a:ext cx="473624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252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97680" cy="2286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4944-0F9E-EE4C-966C-AB41233CF8F9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de-DE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92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5310"/>
            <a:ext cx="8541385" cy="3241992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C52A-85F2-844F-9C75-92E83C5797D8}" type="datetime1">
              <a:rPr lang="en-US" noProof="0" smtClean="0"/>
              <a:pPr/>
              <a:t>13/12/16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World of Watson 2016 </a:t>
            </a:r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519250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425196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D060B-4AD2-A14D-954E-F7EEAA7E3CF8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68793" y="1097280"/>
            <a:ext cx="425196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47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83464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96D4C-0C19-F240-8764-600DEFA3D040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19152" y="1097280"/>
            <a:ext cx="283464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126701" y="1097280"/>
            <a:ext cx="283464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51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8F95F-7974-9141-A343-83350CD7C6D9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63700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412942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6729056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18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5310"/>
            <a:ext cx="8541385" cy="324199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3C2A-7560-3E48-9B32-14A53411EEA9}" type="datetime1">
              <a:rPr lang="en-US" noProof="0" smtClean="0"/>
              <a:pPr/>
              <a:t>13/12/16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World of Watson 2016 </a:t>
            </a:r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574249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8A9D-D617-A848-821B-F9DE402B8A6F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1343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6376911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9EEC-E697-1D4F-91F9-0960174B1D85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52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3154680" cy="4343400"/>
          </a:xfrm>
        </p:spPr>
        <p:txBody>
          <a:bodyPr rIns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FCAF-9995-BF4F-B976-CF34E3157E81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664200" y="173736"/>
            <a:ext cx="3154680" cy="4343400"/>
          </a:xfrm>
        </p:spPr>
        <p:txBody>
          <a:bodyPr rIns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1042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27E43-C295-2849-B3FE-13307F1DF7B6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574197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739864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43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0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739128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2414016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4572000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739128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35497-4BF6-954E-BC73-1F03B635A34C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2414016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4572000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739128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2414016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4572000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6739128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024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F2B8C-1C49-C04D-815A-796F39E5E3EF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634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776" y="173736"/>
            <a:ext cx="5659806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1BB0-EF9B-F642-9E54-BA69D468CB27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4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8DEAC-E041-0F48-8413-E8D5734019DA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140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77DDC-014D-314F-82D8-68E3A3F9B9EA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813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5658304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11E8-8CE3-3849-970B-13886754ED9D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323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4251960" cy="32419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3B48-EB02-B546-BFA5-91F09E151C85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68793" y="1097280"/>
            <a:ext cx="4251960" cy="32419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4378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8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A8B0-0193-E54F-A8A9-2A7F41957EA2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493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5196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616A9-ACDA-384D-94EE-CEE0C65923CF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639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10EB2-A4BE-9E4B-AAEE-8592C2EADD5E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7160"/>
            <a:ext cx="4251960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912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F674-575F-0B4F-A085-277F5E42D87C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37160"/>
            <a:ext cx="4251960" cy="4343400"/>
          </a:xfrm>
        </p:spPr>
        <p:txBody>
          <a:bodyPr/>
          <a:lstStyle>
            <a:lvl1pPr marL="0" indent="0"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38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CEA41-29FB-884D-B747-DDB7E7241D9E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343400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557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20565-1015-BD46-901B-E796CCA46AE7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37160"/>
            <a:ext cx="5706166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4278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6FAE-3A70-E14D-9F22-A482259861B1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180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4484637" y="4905375"/>
            <a:ext cx="169964" cy="176213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3232049"/>
      </p:ext>
    </p:extLst>
  </p:cSld>
  <p:clrMapOvr>
    <a:masterClrMapping/>
  </p:clrMapOvr>
  <p:transition xmlns:p14="http://schemas.microsoft.com/office/powerpoint/2010/main"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4709160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960120" y="471996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mtClean="0"/>
              <a:t>World of Watson 2016 </a:t>
            </a:r>
            <a:endParaRPr lang="de-DE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4888" y="471996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D56B517-5A93-6F42-A0B5-23E8A7204B74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1600200"/>
          </a:xfrm>
        </p:spPr>
        <p:txBody>
          <a:bodyPr/>
          <a:lstStyle>
            <a:lvl1pPr>
              <a:defRPr>
                <a:solidFill>
                  <a:srgbClr val="5AAAFA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49" name="Group 48"/>
          <p:cNvGrpSpPr>
            <a:grpSpLocks noChangeAspect="1"/>
          </p:cNvGrpSpPr>
          <p:nvPr userDrawn="1"/>
        </p:nvGrpSpPr>
        <p:grpSpPr>
          <a:xfrm>
            <a:off x="8438077" y="4729112"/>
            <a:ext cx="473837" cy="192024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91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2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4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5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6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7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8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9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4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6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7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8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9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0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1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3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4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5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6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7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8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9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0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1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2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3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4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5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6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7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8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9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30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pic>
        <p:nvPicPr>
          <p:cNvPr id="48" name="Picture 47" descr="wow_2016_logo_v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" y="4243756"/>
            <a:ext cx="924560" cy="6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366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97680" cy="2286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0479809-2BA4-1947-8D1E-1C886EF5F905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de-DE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68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834640" cy="32419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6553B-6351-AF41-9DCE-3401F14129DF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19152" y="1097280"/>
            <a:ext cx="2834640" cy="32419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126701" y="1097280"/>
            <a:ext cx="2834640" cy="32419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8971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5310"/>
            <a:ext cx="8541385" cy="3241992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F251525-FD94-9242-B371-600555C3594D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World of Watson 2016 </a:t>
            </a:r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230619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425196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BC05276-8D62-5A47-A512-1E2A7DFCB8A6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68793" y="1097280"/>
            <a:ext cx="425196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892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83464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634AD20-0820-3846-8DE6-D9D21FE4C10F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19152" y="1097280"/>
            <a:ext cx="283464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126701" y="1097280"/>
            <a:ext cx="283464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93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F736659-F46F-2840-A037-AE631F077A0A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63700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412942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6729056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876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D1D1F99-B3BB-A34A-B46B-022BE0027057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7527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6376911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1B93981-56FF-4746-B811-416FF7111ED0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568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3154680" cy="4343400"/>
          </a:xfrm>
        </p:spPr>
        <p:txBody>
          <a:bodyPr rIns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7E90653-EA39-884D-A278-6C73B8DBD982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664200" y="173736"/>
            <a:ext cx="3154680" cy="4343400"/>
          </a:xfrm>
        </p:spPr>
        <p:txBody>
          <a:bodyPr rIns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667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E3C75DF-7524-134E-8497-210E801B98A9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574197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739864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2225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0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739128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2414016" y="238049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4572000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739128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4572000" y="238049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739128" y="238049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63AC932-F55A-A944-8690-D7469995EF08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2414016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2414016" y="4162524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4572000" y="4162524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6739128" y="4162524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8102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2A7A92B-13C3-DE4F-8797-5B0F6CD0200A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58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103120" cy="32419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9DA59-AFCF-5A46-8DB1-E7052D42B1FF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63700" y="1097280"/>
            <a:ext cx="2103120" cy="32419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412942" y="1097280"/>
            <a:ext cx="2103120" cy="32419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6729056" y="1097280"/>
            <a:ext cx="2103120" cy="32419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523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776" y="173736"/>
            <a:ext cx="5659806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2D5F1B-FA09-1F44-BF70-377979358517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684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64F0FBC-A411-8E4F-9C23-80F872F27F33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5748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6E45ABF-F5DF-664F-B5FF-DDE11E629DA5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117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5658304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E236494-62B1-0248-9851-03D24B157FF2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299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8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0ECEA24-6635-A44C-90C7-DF9E7D8A537B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16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5196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AA1F201-E19D-7C47-A45F-17C4F54E7AE9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185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4F6DBE2-0D34-8042-9274-1FD3FB0BD165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7160"/>
            <a:ext cx="4251960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676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3E512D8-BC32-CF4C-9553-CDB677E9E15E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37160"/>
            <a:ext cx="4251960" cy="4343400"/>
          </a:xfrm>
        </p:spPr>
        <p:txBody>
          <a:bodyPr/>
          <a:lstStyle>
            <a:lvl1pPr marL="0" indent="0"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462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188B0EB-34FE-FA4F-B050-8B6B7A5EDC94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343400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726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97B8DA9-D0C6-9742-855E-175CFCE0AFBF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37160"/>
            <a:ext cx="5706166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172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3956-FFAF-E848-AB32-B25A80C6B028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6777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D18BBF6-935E-8E4A-BDDF-DE5CDA461567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358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4709160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960120" y="471996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mtClean="0"/>
              <a:t>World of Watson 2016 </a:t>
            </a:r>
            <a:endParaRPr lang="de-DE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4888" y="471996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94B27EFB-732B-1040-B97A-EE337F6CAE96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1600200"/>
          </a:xfrm>
        </p:spPr>
        <p:txBody>
          <a:bodyPr/>
          <a:lstStyle>
            <a:lvl1pPr>
              <a:defRPr>
                <a:solidFill>
                  <a:srgbClr val="5AAAFA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49" name="Group 48"/>
          <p:cNvGrpSpPr>
            <a:grpSpLocks noChangeAspect="1"/>
          </p:cNvGrpSpPr>
          <p:nvPr userDrawn="1"/>
        </p:nvGrpSpPr>
        <p:grpSpPr>
          <a:xfrm>
            <a:off x="8438077" y="4729112"/>
            <a:ext cx="473837" cy="192024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91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2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4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5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6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7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8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9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4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6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7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8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9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0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1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3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4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5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6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7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8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9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0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1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2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3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4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5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6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7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8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9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30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451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97680" cy="2286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515C-5F35-F541-A1E4-B8F5407277C0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de-DE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227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5310"/>
            <a:ext cx="8541385" cy="3241992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FF151-38E5-5E4B-991C-2EB8FD7C2292}" type="datetime1">
              <a:rPr lang="en-US" noProof="0" smtClean="0"/>
              <a:pPr/>
              <a:t>13/12/16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339868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425196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D431E-2E3E-F347-BB20-02FE8A13DE97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68793" y="1097280"/>
            <a:ext cx="425196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4405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83464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DD89-A046-F14A-B128-025379F136EE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19152" y="1097280"/>
            <a:ext cx="283464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126701" y="1097280"/>
            <a:ext cx="283464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844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B0AA-5ACB-7142-9173-287B00196D3C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63700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412942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6729056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406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0AEAF-85C2-1448-B91F-7C091BC0999D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5392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6376911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38076-75AC-CD4D-802E-2146CD128A38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5120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3154680" cy="4343400"/>
          </a:xfrm>
        </p:spPr>
        <p:txBody>
          <a:bodyPr rIns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6F516-F8AF-554D-8A52-3EF272F9776C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664200" y="173736"/>
            <a:ext cx="3154680" cy="4343400"/>
          </a:xfrm>
        </p:spPr>
        <p:txBody>
          <a:bodyPr rIns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27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6376911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77396-5D97-1C4E-BF58-9D87A2EB3DB7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204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49EC3-9123-3E41-9D73-A7B752D459AA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574197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739864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5986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0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739128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2414016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4572000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739128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D549E-78F0-E84E-937C-F54E41C44D49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2414016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4572000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739128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2414016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4572000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6739128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1871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0D4AE-FBF8-E145-93AA-389D403D1FA5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6778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776" y="173736"/>
            <a:ext cx="5659806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2C8D-7978-7049-A140-86AE2223ADB1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992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ECEC-3212-5749-806C-DF2BAD420ABF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1012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5270-11F7-3E42-8B00-BE7197DB5483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2772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5658304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C473-6F7E-7B47-AB5E-B87A892F19D2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77971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8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26703-4F4C-C348-B093-6A49E739DD76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76763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5196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1D64-4409-4F41-9399-DB392037C0F8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58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C93F-369A-C64D-A867-F5C5F95C57C4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7160"/>
            <a:ext cx="4251960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0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3154680" cy="4343400"/>
          </a:xfrm>
        </p:spPr>
        <p:txBody>
          <a:bodyPr r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DB719-E123-434B-BE64-C047851F3642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664200" y="173736"/>
            <a:ext cx="3154680" cy="4343400"/>
          </a:xfrm>
        </p:spPr>
        <p:txBody>
          <a:bodyPr r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79578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44839-E732-C24D-81DC-4D06C4861CCB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37160"/>
            <a:ext cx="4251960" cy="4343400"/>
          </a:xfrm>
        </p:spPr>
        <p:txBody>
          <a:bodyPr/>
          <a:lstStyle>
            <a:lvl1pPr marL="0" indent="0"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6223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59D8-A6A3-294E-AF00-A9DEA13F1FFB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343400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2485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7702B-9AEC-8249-8C6F-50A6CCFCF38D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37160"/>
            <a:ext cx="5706166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56770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36098-FCB6-9A43-9641-B66B185A0FE9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7921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body" sz="quarter" idx="13"/>
          </p:nvPr>
        </p:nvSpPr>
        <p:spPr>
          <a:xfrm>
            <a:off x="214241" y="144671"/>
            <a:ext cx="3435236" cy="307777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design is good business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1181100" y="4848225"/>
            <a:ext cx="106431" cy="1029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1737931"/>
      </p:ext>
    </p:extLst>
  </p:cSld>
  <p:clrMapOvr>
    <a:masterClrMapping/>
  </p:clrMapOvr>
  <p:transition xmlns:p14="http://schemas.microsoft.com/office/powerpoint/2010/main"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4484637" y="4905375"/>
            <a:ext cx="169964" cy="176213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775586"/>
      </p:ext>
    </p:extLst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47.xml"/><Relationship Id="rId25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0.xml"/><Relationship Id="rId24" Type="http://schemas.openxmlformats.org/officeDocument/2006/relationships/theme" Target="../theme/theme3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95.xml"/><Relationship Id="rId26" Type="http://schemas.openxmlformats.org/officeDocument/2006/relationships/theme" Target="../theme/theme4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72251"/>
            <a:ext cx="210312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8195" y="172251"/>
            <a:ext cx="210584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90700" y="4718304"/>
            <a:ext cx="9144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14/12/2106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2700" y="4718304"/>
            <a:ext cx="8180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err="1" smtClean="0"/>
              <a:t>Bluemix</a:t>
            </a:r>
            <a:r>
              <a:rPr lang="en-US" dirty="0" smtClean="0"/>
              <a:t> Paris </a:t>
            </a:r>
            <a:r>
              <a:rPr lang="en-US" dirty="0" err="1" smtClean="0"/>
              <a:t>Meetup</a:t>
            </a:r>
            <a:r>
              <a:rPr lang="en-US" dirty="0" smtClean="0"/>
              <a:t> #20</a:t>
            </a:r>
          </a:p>
          <a:p>
            <a:r>
              <a:rPr lang="en-US" dirty="0" smtClean="0"/>
              <a:t>@ </a:t>
            </a:r>
            <a:r>
              <a:rPr lang="en-US" dirty="0" err="1" smtClean="0"/>
              <a:t>Ecole</a:t>
            </a:r>
            <a:r>
              <a:rPr lang="en-US" dirty="0" smtClean="0"/>
              <a:t> 42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186" y="4718304"/>
            <a:ext cx="4572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0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857" r:id="rId2"/>
    <p:sldLayoutId id="2147483766" r:id="rId3"/>
    <p:sldLayoutId id="2147483784" r:id="rId4"/>
    <p:sldLayoutId id="2147483783" r:id="rId5"/>
    <p:sldLayoutId id="2147483785" r:id="rId6"/>
    <p:sldLayoutId id="2147483854" r:id="rId7"/>
    <p:sldLayoutId id="2147483765" r:id="rId8"/>
    <p:sldLayoutId id="2147483768" r:id="rId9"/>
    <p:sldLayoutId id="2147483789" r:id="rId10"/>
    <p:sldLayoutId id="2147483767" r:id="rId11"/>
    <p:sldLayoutId id="2147483855" r:id="rId12"/>
    <p:sldLayoutId id="2147483853" r:id="rId13"/>
    <p:sldLayoutId id="2147483782" r:id="rId14"/>
    <p:sldLayoutId id="2147483856" r:id="rId15"/>
    <p:sldLayoutId id="2147483787" r:id="rId16"/>
    <p:sldLayoutId id="2147483788" r:id="rId17"/>
    <p:sldLayoutId id="2147483786" r:id="rId18"/>
    <p:sldLayoutId id="2147483769" r:id="rId19"/>
    <p:sldLayoutId id="2147483858" r:id="rId20"/>
    <p:sldLayoutId id="2147483770" r:id="rId21"/>
    <p:sldLayoutId id="2147483771" r:id="rId22"/>
    <p:sldLayoutId id="2147483773" r:id="rId23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0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500"/>
        </a:spcBef>
        <a:buFont typeface="Arial"/>
        <a:buNone/>
        <a:defRPr sz="2000" kern="1200">
          <a:solidFill>
            <a:schemeClr val="bg1"/>
          </a:solidFill>
          <a:latin typeface="Arial"/>
          <a:ea typeface="+mn-ea"/>
          <a:cs typeface="Arial"/>
        </a:defRPr>
      </a:lvl1pPr>
      <a:lvl2pPr marL="173038" indent="-173038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396875" indent="-17303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625475" indent="-168275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4pPr>
      <a:lvl5pPr marL="803275" indent="-173038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72251"/>
            <a:ext cx="210312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8195" y="172251"/>
            <a:ext cx="210584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16100" y="4718304"/>
            <a:ext cx="9144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52BD0C90-A855-2240-A125-5BC50115B379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9264" y="4718304"/>
            <a:ext cx="846836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World of Watson 2016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188" y="4718304"/>
            <a:ext cx="4572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81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  <p:sldLayoutId id="2147483952" r:id="rId18"/>
    <p:sldLayoutId id="2147483953" r:id="rId19"/>
    <p:sldLayoutId id="2147483954" r:id="rId20"/>
    <p:sldLayoutId id="2147483955" r:id="rId21"/>
    <p:sldLayoutId id="2147483956" r:id="rId22"/>
    <p:sldLayoutId id="2147483957" r:id="rId23"/>
    <p:sldLayoutId id="2147484006" r:id="rId24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0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500"/>
        </a:spcBef>
        <a:buFont typeface="Arial"/>
        <a:buNone/>
        <a:defRPr sz="2000" kern="1200">
          <a:solidFill>
            <a:schemeClr val="bg1"/>
          </a:solidFill>
          <a:latin typeface="Arial"/>
          <a:ea typeface="+mn-ea"/>
          <a:cs typeface="Arial"/>
        </a:defRPr>
      </a:lvl1pPr>
      <a:lvl2pPr marL="173038" indent="-173038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396875" indent="-17303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625475" indent="-168275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4pPr>
      <a:lvl5pPr marL="803275" indent="-173038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72251"/>
            <a:ext cx="210312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8195" y="172251"/>
            <a:ext cx="210584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71650" y="4718304"/>
            <a:ext cx="9144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algn="l"/>
            <a:fld id="{6377120B-1DA5-4341-ADA2-078DCAC1AA03}" type="datetime1">
              <a:rPr lang="en-US" smtClean="0"/>
              <a:pPr algn="l"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9264" y="4718304"/>
            <a:ext cx="802386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World of Watson 2016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188" y="4718304"/>
            <a:ext cx="4572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99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  <p:sldLayoutId id="2147483973" r:id="rId15"/>
    <p:sldLayoutId id="2147483974" r:id="rId16"/>
    <p:sldLayoutId id="2147483975" r:id="rId17"/>
    <p:sldLayoutId id="2147483976" r:id="rId18"/>
    <p:sldLayoutId id="2147483977" r:id="rId19"/>
    <p:sldLayoutId id="2147483978" r:id="rId20"/>
    <p:sldLayoutId id="2147483979" r:id="rId21"/>
    <p:sldLayoutId id="2147483980" r:id="rId22"/>
    <p:sldLayoutId id="2147483981" r:id="rId23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00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500"/>
        </a:spcBef>
        <a:buFont typeface="Arial"/>
        <a:buNone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173038" indent="-173038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396875" indent="-17303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625475" indent="-168275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803275" indent="-173038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72251"/>
            <a:ext cx="210312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8195" y="172251"/>
            <a:ext cx="210584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35150" y="4718304"/>
            <a:ext cx="9144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FAF7D445-DA7A-1E45-AA66-DFF6292A28F3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9264" y="4718304"/>
            <a:ext cx="865886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World of Watson 2016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188" y="4718304"/>
            <a:ext cx="4572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Page </a:t>
            </a:r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5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  <p:sldLayoutId id="2147484001" r:id="rId19"/>
    <p:sldLayoutId id="2147484002" r:id="rId20"/>
    <p:sldLayoutId id="2147484003" r:id="rId21"/>
    <p:sldLayoutId id="2147484004" r:id="rId22"/>
    <p:sldLayoutId id="2147484005" r:id="rId23"/>
    <p:sldLayoutId id="2147484007" r:id="rId24"/>
    <p:sldLayoutId id="2147484008" r:id="rId25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00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500"/>
        </a:spcBef>
        <a:buFont typeface="Arial"/>
        <a:buNone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173038" indent="-173038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396875" indent="-17303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625475" indent="-168275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803275" indent="-173038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ibm.com/bluemix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hyperlink" Target="https://www.ibm.com/bluemi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9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294881" y="270998"/>
            <a:ext cx="5319714" cy="16455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>
                <a:solidFill>
                  <a:srgbClr val="5AAAFA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How to </a:t>
            </a:r>
            <a:r>
              <a:rPr lang="en-US" sz="3200" b="1" dirty="0" smtClean="0">
                <a:latin typeface="HelvNeue Bold for IBM" charset="0"/>
                <a:ea typeface="HelvNeue Bold for IBM" charset="0"/>
                <a:cs typeface="HelvNeue Bold for IBM" charset="0"/>
              </a:rPr>
              <a:t>implement</a:t>
            </a:r>
            <a:r>
              <a:rPr lang="en-US" sz="32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 and </a:t>
            </a:r>
            <a:r>
              <a:rPr lang="en-US" sz="3200" b="1" dirty="0" smtClean="0">
                <a:latin typeface="HelvNeue Bold for IBM" charset="0"/>
                <a:ea typeface="HelvNeue Bold for IBM" charset="0"/>
                <a:cs typeface="HelvNeue Bold for IBM" charset="0"/>
              </a:rPr>
              <a:t>train</a:t>
            </a:r>
            <a:r>
              <a:rPr lang="en-US" sz="32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 a </a:t>
            </a:r>
            <a:r>
              <a:rPr lang="en-US" sz="3200" b="1" dirty="0" smtClean="0">
                <a:latin typeface="HelvNeue Bold for IBM" charset="0"/>
                <a:ea typeface="HelvNeue Bold for IBM" charset="0"/>
                <a:cs typeface="HelvNeue Bold for IBM" charset="0"/>
              </a:rPr>
              <a:t>cognitive </a:t>
            </a:r>
            <a:r>
              <a:rPr lang="en-US" sz="3200" b="1" dirty="0" err="1" smtClean="0">
                <a:latin typeface="HelvNeue Bold for IBM" charset="0"/>
                <a:ea typeface="HelvNeue Bold for IBM" charset="0"/>
                <a:cs typeface="HelvNeue Bold for IBM" charset="0"/>
              </a:rPr>
              <a:t>chatbot</a:t>
            </a:r>
            <a:r>
              <a:rPr lang="en-US" sz="3200" b="1" dirty="0" smtClean="0">
                <a:latin typeface="HelvNeue Bold for IBM" charset="0"/>
                <a:ea typeface="HelvNeue Bold for IBM" charset="0"/>
                <a:cs typeface="HelvNeue Bold for IBM" charset="0"/>
              </a:rPr>
              <a:t> </a:t>
            </a:r>
            <a:r>
              <a:rPr lang="en-US" sz="32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using the </a:t>
            </a:r>
            <a:r>
              <a:rPr lang="en-US" sz="3200" b="1" dirty="0" smtClean="0">
                <a:latin typeface="HelvNeue Bold for IBM" charset="0"/>
                <a:ea typeface="HelvNeue Bold for IBM" charset="0"/>
                <a:cs typeface="HelvNeue Bold for IBM" charset="0"/>
              </a:rPr>
              <a:t>Bluemix</a:t>
            </a:r>
            <a:r>
              <a:rPr lang="en-US" sz="32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 cloud platform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endParaRPr lang="en-US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294881" y="4510373"/>
            <a:ext cx="2726138" cy="4354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>
                <a:solidFill>
                  <a:srgbClr val="5AAAFA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600" dirty="0" smtClean="0">
                <a:solidFill>
                  <a:srgbClr val="FFFFFF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December 14, 2016</a:t>
            </a:r>
            <a:endParaRPr lang="en-US" sz="1600" dirty="0">
              <a:latin typeface="HelvNeue Bold for IBM" charset="0"/>
              <a:ea typeface="HelvNeue Bold for IBM" charset="0"/>
              <a:cs typeface="HelvNeue Bold for IBM" charset="0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1179142" y="3368023"/>
            <a:ext cx="2868008" cy="3941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>
                <a:solidFill>
                  <a:srgbClr val="5AAAFA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Yves Le </a:t>
            </a:r>
            <a:r>
              <a:rPr lang="en-US" dirty="0" err="1" smtClean="0">
                <a:solidFill>
                  <a:srgbClr val="FFFFFF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Cléach</a:t>
            </a:r>
            <a:endParaRPr lang="en-US" dirty="0" smtClean="0">
              <a:solidFill>
                <a:srgbClr val="FFFFFF"/>
              </a:solidFill>
              <a:latin typeface="HelvNeue Bold for IBM" charset="0"/>
              <a:ea typeface="HelvNeue Bold for IBM" charset="0"/>
              <a:cs typeface="HelvNeue Bold for IBM" charset="0"/>
            </a:endParaRPr>
          </a:p>
          <a:p>
            <a:r>
              <a:rPr lang="en-US" dirty="0" err="1" smtClean="0">
                <a:solidFill>
                  <a:srgbClr val="FFFFFF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Bluemix</a:t>
            </a:r>
            <a:r>
              <a:rPr lang="en-US" dirty="0" smtClean="0">
                <a:solidFill>
                  <a:srgbClr val="FFFFFF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 Business Rules IBM France Lab</a:t>
            </a:r>
            <a:endParaRPr lang="en-US" dirty="0">
              <a:latin typeface="HelvNeue Bold for IBM" charset="0"/>
              <a:ea typeface="HelvNeue Bold for IBM" charset="0"/>
              <a:cs typeface="HelvNeue Bold for IBM" charset="0"/>
            </a:endParaRPr>
          </a:p>
        </p:txBody>
      </p:sp>
      <p:pic>
        <p:nvPicPr>
          <p:cNvPr id="2" name="Picture 1" descr="portrai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81" y="3357083"/>
            <a:ext cx="758008" cy="928827"/>
          </a:xfrm>
          <a:prstGeom prst="rect">
            <a:avLst/>
          </a:prstGeom>
        </p:spPr>
      </p:pic>
      <p:sp>
        <p:nvSpPr>
          <p:cNvPr id="11" name="Title 2"/>
          <p:cNvSpPr txBox="1">
            <a:spLocks/>
          </p:cNvSpPr>
          <p:nvPr/>
        </p:nvSpPr>
        <p:spPr>
          <a:xfrm>
            <a:off x="1179142" y="2189344"/>
            <a:ext cx="2726138" cy="4354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>
                <a:solidFill>
                  <a:srgbClr val="5AAAFA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600" dirty="0" err="1" smtClean="0">
                <a:solidFill>
                  <a:srgbClr val="FFFFFF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Meetup</a:t>
            </a:r>
            <a:r>
              <a:rPr lang="en-US" sz="1600" dirty="0" smtClean="0">
                <a:solidFill>
                  <a:srgbClr val="FFFFFF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Bluemix</a:t>
            </a:r>
            <a:r>
              <a:rPr lang="en-US" sz="1600" dirty="0">
                <a:solidFill>
                  <a:srgbClr val="FFFFFF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Paris # 20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@42born2code</a:t>
            </a:r>
            <a:endParaRPr lang="en-US" sz="1600" dirty="0">
              <a:latin typeface="HelvNeue Bold for IBM" charset="0"/>
              <a:ea typeface="HelvNeue Bold for IBM" charset="0"/>
              <a:cs typeface="HelvNeue Bold for IBM" charset="0"/>
            </a:endParaRPr>
          </a:p>
        </p:txBody>
      </p:sp>
      <p:pic>
        <p:nvPicPr>
          <p:cNvPr id="3" name="Picture 2" descr="4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81" y="2088913"/>
            <a:ext cx="758008" cy="75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0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0"/>
            <a:ext cx="90047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8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body" idx="13"/>
          </p:nvPr>
        </p:nvSpPr>
        <p:spPr>
          <a:xfrm rot="16200000">
            <a:off x="-1129060" y="1618848"/>
            <a:ext cx="3603551" cy="738664"/>
          </a:xfrm>
          <a:prstGeom prst="rect">
            <a:avLst/>
          </a:prstGeom>
        </p:spPr>
        <p:txBody>
          <a:bodyPr/>
          <a:lstStyle>
            <a:lvl1pPr>
              <a:defRPr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rPr lang="en-US" sz="48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What’s </a:t>
            </a:r>
            <a:r>
              <a:rPr lang="en-US" sz="4800" dirty="0" smtClean="0">
                <a:solidFill>
                  <a:schemeClr val="accent4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next?</a:t>
            </a:r>
            <a:endParaRPr lang="en-US" sz="4800" dirty="0">
              <a:solidFill>
                <a:schemeClr val="accent4"/>
              </a:solidFill>
              <a:latin typeface="HelvNeue Bold for IBM" charset="0"/>
              <a:ea typeface="HelvNeue Bold for IBM" charset="0"/>
              <a:cs typeface="HelvNeue Bold for IBM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03" y="0"/>
            <a:ext cx="79183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434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body" idx="13"/>
          </p:nvPr>
        </p:nvSpPr>
        <p:spPr>
          <a:xfrm>
            <a:off x="214241" y="239921"/>
            <a:ext cx="3807132" cy="738664"/>
          </a:xfrm>
          <a:prstGeom prst="rect">
            <a:avLst/>
          </a:prstGeom>
        </p:spPr>
        <p:txBody>
          <a:bodyPr/>
          <a:lstStyle>
            <a:lvl1pPr>
              <a:defRPr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rPr lang="en-US" sz="48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In </a:t>
            </a:r>
            <a:r>
              <a:rPr lang="en-US" sz="4800" dirty="0" smtClean="0">
                <a:solidFill>
                  <a:schemeClr val="accent4"/>
                </a:solidFill>
              </a:rPr>
              <a:t>Conclusion</a:t>
            </a:r>
            <a:endParaRPr lang="en-US" sz="4800" dirty="0">
              <a:latin typeface="HelvNeue Light for IBM" charset="0"/>
              <a:ea typeface="HelvNeue Light for IBM" charset="0"/>
              <a:cs typeface="HelvNeue Light for IBM" charset="0"/>
            </a:endParaRPr>
          </a:p>
        </p:txBody>
      </p:sp>
      <p:sp>
        <p:nvSpPr>
          <p:cNvPr id="58" name="Shape 180"/>
          <p:cNvSpPr txBox="1">
            <a:spLocks/>
          </p:cNvSpPr>
          <p:nvPr/>
        </p:nvSpPr>
        <p:spPr>
          <a:xfrm>
            <a:off x="693212" y="1275930"/>
            <a:ext cx="8015359" cy="347787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SzTx/>
              <a:buFont typeface="Arial"/>
              <a:buNone/>
              <a:defRPr sz="2000" kern="1200">
                <a:solidFill>
                  <a:srgbClr val="FFFFFF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  <a:lvl2pPr marL="173038" indent="-173038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396875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625475" indent="-168275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803275" indent="-173038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Bluemix</a:t>
            </a:r>
            <a:r>
              <a:rPr lang="en-US" sz="28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 allows </a:t>
            </a:r>
            <a:r>
              <a:rPr lang="en-US" sz="28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very rapid </a:t>
            </a:r>
            <a:r>
              <a:rPr lang="en-US" sz="28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assembly of cloud and mobile apps</a:t>
            </a:r>
          </a:p>
          <a:p>
            <a:endParaRPr lang="en-US" sz="1600" dirty="0">
              <a:latin typeface="HelvNeue Light for IBM" charset="0"/>
              <a:ea typeface="HelvNeue Light for IBM" charset="0"/>
              <a:cs typeface="HelvNeue Light for IBM" charset="0"/>
            </a:endParaRPr>
          </a:p>
          <a:p>
            <a:r>
              <a:rPr lang="en-US" sz="28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Services</a:t>
            </a:r>
            <a:r>
              <a:rPr lang="en-US" sz="28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 can be used “</a:t>
            </a:r>
            <a:r>
              <a:rPr lang="en-US" sz="28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off the shelf</a:t>
            </a:r>
            <a:r>
              <a:rPr lang="en-US" sz="28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” and </a:t>
            </a:r>
            <a:r>
              <a:rPr lang="en-US" sz="28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combined</a:t>
            </a:r>
            <a:r>
              <a:rPr lang="en-US" sz="28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 easily </a:t>
            </a:r>
          </a:p>
          <a:p>
            <a:endParaRPr lang="en-US" sz="1600" dirty="0">
              <a:latin typeface="HelvNeue Light for IBM" charset="0"/>
              <a:ea typeface="HelvNeue Light for IBM" charset="0"/>
              <a:cs typeface="HelvNeue Light for IBM" charset="0"/>
            </a:endParaRPr>
          </a:p>
          <a:p>
            <a:r>
              <a:rPr lang="en-US" sz="28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Cognitive services can free human support from routine work and allow them to concentrate on </a:t>
            </a:r>
            <a:r>
              <a:rPr lang="en-US" sz="28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higher business value</a:t>
            </a:r>
            <a:endParaRPr lang="en-US" sz="2800" dirty="0" smtClean="0">
              <a:latin typeface="HelvNeue Light for IBM" charset="0"/>
              <a:ea typeface="HelvNeue Light for IBM" charset="0"/>
              <a:cs typeface="HelvNeue Light for IB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973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body" idx="13"/>
          </p:nvPr>
        </p:nvSpPr>
        <p:spPr>
          <a:xfrm>
            <a:off x="214241" y="239921"/>
            <a:ext cx="3162725" cy="738664"/>
          </a:xfrm>
          <a:prstGeom prst="rect">
            <a:avLst/>
          </a:prstGeom>
        </p:spPr>
        <p:txBody>
          <a:bodyPr/>
          <a:lstStyle>
            <a:lvl1pPr>
              <a:defRPr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rPr lang="en-US" sz="4800" dirty="0" smtClean="0">
                <a:solidFill>
                  <a:schemeClr val="accent4"/>
                </a:solidFill>
              </a:rPr>
              <a:t>Learn</a:t>
            </a:r>
            <a:r>
              <a:rPr lang="en-US" sz="4800" dirty="0" smtClean="0"/>
              <a:t> </a:t>
            </a:r>
            <a:r>
              <a:rPr lang="en-US" sz="48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More</a:t>
            </a:r>
            <a:endParaRPr lang="en-US" sz="4800" dirty="0">
              <a:latin typeface="HelvNeue Light for IBM" charset="0"/>
              <a:ea typeface="HelvNeue Light for IBM" charset="0"/>
              <a:cs typeface="HelvNeue Light for IBM" charset="0"/>
            </a:endParaRPr>
          </a:p>
        </p:txBody>
      </p:sp>
      <p:sp>
        <p:nvSpPr>
          <p:cNvPr id="58" name="Shape 180"/>
          <p:cNvSpPr txBox="1">
            <a:spLocks/>
          </p:cNvSpPr>
          <p:nvPr/>
        </p:nvSpPr>
        <p:spPr>
          <a:xfrm>
            <a:off x="214241" y="1199730"/>
            <a:ext cx="8722930" cy="36933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SzTx/>
              <a:buFont typeface="Arial"/>
              <a:buNone/>
              <a:defRPr sz="2000" kern="1200">
                <a:solidFill>
                  <a:srgbClr val="FFFFFF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  <a:lvl2pPr marL="173038" indent="-173038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396875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625475" indent="-168275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803275" indent="-173038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IBM Bluemix</a:t>
            </a: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:</a:t>
            </a:r>
          </a:p>
          <a:p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https</a:t>
            </a:r>
            <a:r>
              <a:rPr lang="en-US" sz="2400" dirty="0">
                <a:latin typeface="HelvNeue Light for IBM" charset="0"/>
                <a:ea typeface="HelvNeue Light for IBM" charset="0"/>
                <a:cs typeface="HelvNeue Light for IBM" charset="0"/>
              </a:rPr>
              <a:t>://www.ibm.com/</a:t>
            </a:r>
            <a:r>
              <a:rPr lang="en-US" sz="2400" dirty="0" err="1">
                <a:latin typeface="HelvNeue Light for IBM" charset="0"/>
                <a:ea typeface="HelvNeue Light for IBM" charset="0"/>
                <a:cs typeface="HelvNeue Light for IBM" charset="0"/>
              </a:rPr>
              <a:t>bluemix</a:t>
            </a:r>
            <a:endParaRPr lang="en-US" sz="2400" dirty="0" smtClean="0">
              <a:latin typeface="HelvNeue Light for IBM" charset="0"/>
              <a:ea typeface="HelvNeue Light for IBM" charset="0"/>
              <a:cs typeface="HelvNeue Light for IBM" charset="0"/>
            </a:endParaRPr>
          </a:p>
          <a:p>
            <a:endParaRPr lang="en-US" sz="1600" dirty="0" smtClean="0">
              <a:latin typeface="HelvNeue Light for IBM" charset="0"/>
              <a:ea typeface="HelvNeue Light for IBM" charset="0"/>
              <a:cs typeface="HelvNeue Light for IBM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Code for the </a:t>
            </a:r>
            <a:r>
              <a:rPr lang="en-US" sz="2400" dirty="0" smtClean="0">
                <a:solidFill>
                  <a:srgbClr val="FF0000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Demo</a:t>
            </a: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:</a:t>
            </a:r>
          </a:p>
          <a:p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https</a:t>
            </a:r>
            <a:r>
              <a:rPr lang="en-US" sz="2400" dirty="0">
                <a:latin typeface="HelvNeue Light for IBM" charset="0"/>
                <a:ea typeface="HelvNeue Light for IBM" charset="0"/>
                <a:cs typeface="HelvNeue Light for IBM" charset="0"/>
              </a:rPr>
              <a:t>://github.com/IBM-Bluemix/</a:t>
            </a:r>
            <a:r>
              <a:rPr lang="en-US" sz="2400" dirty="0" err="1">
                <a:latin typeface="HelvNeue Light for IBM" charset="0"/>
                <a:ea typeface="HelvNeue Light for IBM" charset="0"/>
                <a:cs typeface="HelvNeue Light for IBM" charset="0"/>
              </a:rPr>
              <a:t>cloudco</a:t>
            </a:r>
            <a:r>
              <a:rPr lang="en-US" sz="2400" dirty="0">
                <a:latin typeface="HelvNeue Light for IBM" charset="0"/>
                <a:ea typeface="HelvNeue Light for IBM" charset="0"/>
                <a:cs typeface="HelvNeue Light for IBM" charset="0"/>
              </a:rPr>
              <a:t>-insurance</a:t>
            </a:r>
          </a:p>
          <a:p>
            <a:endParaRPr lang="en-US" sz="1600" dirty="0" smtClean="0">
              <a:latin typeface="HelvNeue Light for IBM" charset="0"/>
              <a:ea typeface="HelvNeue Light for IBM" charset="0"/>
              <a:cs typeface="HelvNeue Light for IBM" charset="0"/>
            </a:endParaRPr>
          </a:p>
          <a:p>
            <a:r>
              <a:rPr lang="en-US" sz="24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Watson Conversation Service</a:t>
            </a: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:</a:t>
            </a:r>
          </a:p>
          <a:p>
            <a:r>
              <a:rPr lang="en-US" sz="2400" dirty="0">
                <a:latin typeface="HelvNeue Light for IBM" charset="0"/>
                <a:ea typeface="HelvNeue Light for IBM" charset="0"/>
                <a:cs typeface="HelvNeue Light for IBM" charset="0"/>
              </a:rPr>
              <a:t>https://</a:t>
            </a: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www.ibm.com/watson/developercloud/conversation.html</a:t>
            </a:r>
          </a:p>
          <a:p>
            <a:endParaRPr lang="en-US" sz="1600" dirty="0" smtClean="0">
              <a:latin typeface="HelvNeue Light for IBM" charset="0"/>
              <a:ea typeface="HelvNeue Light for IBM" charset="0"/>
              <a:cs typeface="HelvNeue Light for IBM" charset="0"/>
            </a:endParaRPr>
          </a:p>
          <a:p>
            <a:r>
              <a:rPr lang="en-US" sz="24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Watson Tone Analyzer</a:t>
            </a:r>
            <a:r>
              <a:rPr lang="en-US" sz="2400" dirty="0" smtClean="0">
                <a:latin typeface="HelvNeue Light for IBM" charset="0"/>
                <a:ea typeface="HelvNeue Light for IBM" charset="0"/>
                <a:cs typeface="HelvNeue Light for IBM" charset="0"/>
              </a:rPr>
              <a:t>:</a:t>
            </a:r>
          </a:p>
          <a:p>
            <a:r>
              <a:rPr lang="en-US" sz="2400" dirty="0">
                <a:latin typeface="HelvNeue Light for IBM" charset="0"/>
                <a:ea typeface="HelvNeue Light for IBM" charset="0"/>
                <a:cs typeface="HelvNeue Light for IBM" charset="0"/>
              </a:rPr>
              <a:t>https://www.ibm.com/</a:t>
            </a:r>
            <a:r>
              <a:rPr lang="en-US" sz="2400" dirty="0" err="1">
                <a:latin typeface="HelvNeue Light for IBM" charset="0"/>
                <a:ea typeface="HelvNeue Light for IBM" charset="0"/>
                <a:cs typeface="HelvNeue Light for IBM" charset="0"/>
              </a:rPr>
              <a:t>watson</a:t>
            </a:r>
            <a:r>
              <a:rPr lang="en-US" sz="2400" dirty="0">
                <a:latin typeface="HelvNeue Light for IBM" charset="0"/>
                <a:ea typeface="HelvNeue Light for IBM" charset="0"/>
                <a:cs typeface="HelvNeue Light for IBM" charset="0"/>
              </a:rPr>
              <a:t>/</a:t>
            </a:r>
            <a:r>
              <a:rPr lang="en-US" sz="2400" dirty="0" err="1">
                <a:latin typeface="HelvNeue Light for IBM" charset="0"/>
                <a:ea typeface="HelvNeue Light for IBM" charset="0"/>
                <a:cs typeface="HelvNeue Light for IBM" charset="0"/>
              </a:rPr>
              <a:t>developercloud</a:t>
            </a:r>
            <a:r>
              <a:rPr lang="en-US" sz="2400" dirty="0">
                <a:latin typeface="HelvNeue Light for IBM" charset="0"/>
                <a:ea typeface="HelvNeue Light for IBM" charset="0"/>
                <a:cs typeface="HelvNeue Light for IBM" charset="0"/>
              </a:rPr>
              <a:t>/tone-</a:t>
            </a:r>
            <a:r>
              <a:rPr lang="en-US" sz="2400" dirty="0" err="1">
                <a:latin typeface="HelvNeue Light for IBM" charset="0"/>
                <a:ea typeface="HelvNeue Light for IBM" charset="0"/>
                <a:cs typeface="HelvNeue Light for IBM" charset="0"/>
              </a:rPr>
              <a:t>analyzer.html</a:t>
            </a:r>
            <a:endParaRPr lang="en-US" sz="2400" dirty="0" smtClean="0">
              <a:latin typeface="HelvNeue Light for IBM" charset="0"/>
              <a:ea typeface="HelvNeue Light for IBM" charset="0"/>
              <a:cs typeface="HelvNeue Light for IB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8815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olch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9" y="0"/>
            <a:ext cx="9144000" cy="4536396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0" y="26987"/>
            <a:ext cx="21096087" cy="61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0" tIns="91432" rIns="182860" bIns="91432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hangingPunct="1">
              <a:buClr>
                <a:srgbClr val="000000"/>
              </a:buClr>
              <a:buSzPct val="100000"/>
            </a:pPr>
            <a:r>
              <a:rPr lang="en-US" altLang="en-US" sz="1400" b="1" i="1" dirty="0" smtClean="0">
                <a:solidFill>
                  <a:schemeClr val="tx2"/>
                </a:solidFill>
                <a:ea typeface="MS PGothic" panose="020B0600070205080204" pitchFamily="34" charset="-128"/>
                <a:sym typeface="Helvetica Light"/>
              </a:rPr>
              <a:t>Open </a:t>
            </a:r>
            <a:r>
              <a:rPr lang="en-US" altLang="en-US" sz="1400" b="1" i="1" dirty="0" err="1" smtClean="0">
                <a:solidFill>
                  <a:schemeClr val="tx2"/>
                </a:solidFill>
                <a:ea typeface="MS PGothic" panose="020B0600070205080204" pitchFamily="34" charset="-128"/>
                <a:sym typeface="Helvetica Light"/>
              </a:rPr>
              <a:t>Toolchain</a:t>
            </a:r>
            <a:endParaRPr lang="en-US" altLang="en-US" sz="1400" b="1" i="1" dirty="0" smtClean="0">
              <a:solidFill>
                <a:schemeClr val="tx2"/>
              </a:solidFill>
              <a:ea typeface="MS PGothic" panose="020B0600070205080204" pitchFamily="34" charset="-128"/>
              <a:sym typeface="Helvetica Light"/>
            </a:endParaRPr>
          </a:p>
          <a:p>
            <a:pPr hangingPunct="1">
              <a:buClr>
                <a:srgbClr val="000000"/>
              </a:buClr>
              <a:buSzPct val="100000"/>
            </a:pPr>
            <a:r>
              <a:rPr lang="en-US" altLang="en-US" sz="1400" b="1" i="1" dirty="0" smtClean="0">
                <a:solidFill>
                  <a:schemeClr val="tx2"/>
                </a:solidFill>
                <a:ea typeface="MS PGothic" panose="020B0600070205080204" pitchFamily="34" charset="-128"/>
                <a:sym typeface="Helvetica Light"/>
              </a:rPr>
              <a:t>Rapidly </a:t>
            </a:r>
            <a:r>
              <a:rPr lang="en-US" altLang="en-US" sz="1400" b="1" i="1" dirty="0">
                <a:solidFill>
                  <a:schemeClr val="tx2"/>
                </a:solidFill>
                <a:ea typeface="MS PGothic" panose="020B0600070205080204" pitchFamily="34" charset="-128"/>
                <a:sym typeface="Helvetica Light"/>
              </a:rPr>
              <a:t>setup and manage an integrated delivery </a:t>
            </a:r>
            <a:r>
              <a:rPr lang="en-US" altLang="en-US" sz="1400" b="1" i="1" dirty="0" err="1" smtClean="0">
                <a:solidFill>
                  <a:schemeClr val="tx2"/>
                </a:solidFill>
                <a:ea typeface="MS PGothic" panose="020B0600070205080204" pitchFamily="34" charset="-128"/>
                <a:sym typeface="Helvetica Light"/>
              </a:rPr>
              <a:t>toolchain</a:t>
            </a:r>
            <a:r>
              <a:rPr lang="en-US" altLang="en-US" sz="1400" b="1" i="1" dirty="0" smtClean="0">
                <a:solidFill>
                  <a:schemeClr val="tx2"/>
                </a:solidFill>
                <a:ea typeface="MS PGothic" panose="020B0600070205080204" pitchFamily="34" charset="-128"/>
                <a:sym typeface="Helvetica Light"/>
              </a:rPr>
              <a:t> following </a:t>
            </a:r>
            <a:r>
              <a:rPr lang="en-US" altLang="en-US" sz="1400" b="1" i="1" dirty="0" err="1">
                <a:solidFill>
                  <a:schemeClr val="tx2"/>
                </a:solidFill>
                <a:ea typeface="MS PGothic" panose="020B0600070205080204" pitchFamily="34" charset="-128"/>
                <a:sym typeface="Helvetica Light"/>
              </a:rPr>
              <a:t>DevOps</a:t>
            </a:r>
            <a:r>
              <a:rPr lang="en-US" altLang="en-US" sz="1400" b="1" i="1" dirty="0">
                <a:solidFill>
                  <a:schemeClr val="tx2"/>
                </a:solidFill>
                <a:ea typeface="MS PGothic" panose="020B0600070205080204" pitchFamily="34" charset="-128"/>
                <a:sym typeface="Helvetica Light"/>
              </a:rPr>
              <a:t>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23275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636008"/>
          </a:xfrm>
        </p:spPr>
        <p:txBody>
          <a:bodyPr anchor="ctr"/>
          <a:lstStyle/>
          <a:p>
            <a:pPr algn="ctr"/>
            <a:r>
              <a:rPr lang="en-US" smtClean="0">
                <a:latin typeface="HelvNeue Bold for IBM" charset="0"/>
                <a:ea typeface="HelvNeue Bold for IBM" charset="0"/>
                <a:cs typeface="HelvNeue Bold for IBM" charset="0"/>
              </a:rPr>
              <a:t>Filing a claim </a:t>
            </a:r>
            <a:r>
              <a:rPr lang="en-US" smtClean="0">
                <a:solidFill>
                  <a:schemeClr val="accent5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online</a:t>
            </a:r>
            <a:endParaRPr lang="en-US">
              <a:latin typeface="HelvNeue Bold for IBM" charset="0"/>
              <a:ea typeface="HelvNeue Bold for IBM" charset="0"/>
              <a:cs typeface="HelvNeue Bold for IB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64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creenshot_19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75" y="0"/>
            <a:ext cx="3340457" cy="4356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screenshot_190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6319" y="0"/>
            <a:ext cx="3538164" cy="4309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shot_190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64483" y="846229"/>
            <a:ext cx="2380967" cy="4254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22" y="2312058"/>
            <a:ext cx="3321978" cy="283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8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3682"/>
            <a:ext cx="8515984" cy="4062014"/>
          </a:xfrm>
        </p:spPr>
        <p:txBody>
          <a:bodyPr anchor="t"/>
          <a:lstStyle/>
          <a:p>
            <a:pPr algn="ctr"/>
            <a:r>
              <a:rPr lang="en-US" dirty="0" smtClean="0">
                <a:latin typeface="HelvNeue Bold for IBM" charset="0"/>
                <a:ea typeface="HelvNeue Bold for IBM" charset="0"/>
                <a:cs typeface="HelvNeue Bold for IBM" charset="0"/>
              </a:rPr>
              <a:t>How about a </a:t>
            </a:r>
            <a:r>
              <a:rPr lang="en-US" dirty="0" err="1" smtClean="0">
                <a:solidFill>
                  <a:schemeClr val="accent5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chatbot</a:t>
            </a:r>
            <a:r>
              <a:rPr lang="en-US" dirty="0" smtClean="0">
                <a:latin typeface="HelvNeue Bold for IBM" charset="0"/>
                <a:ea typeface="HelvNeue Bold for IBM" charset="0"/>
                <a:cs typeface="HelvNeue Bold for IBM" charset="0"/>
              </a:rPr>
              <a:t> instead?</a:t>
            </a:r>
            <a:endParaRPr lang="en-US" dirty="0">
              <a:latin typeface="HelvNeue Bold for IBM" charset="0"/>
              <a:ea typeface="HelvNeue Bold for IBM" charset="0"/>
              <a:cs typeface="HelvNeue Bold for IBM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816100" y="4718304"/>
            <a:ext cx="914400" cy="201168"/>
          </a:xfrm>
        </p:spPr>
        <p:txBody>
          <a:bodyPr/>
          <a:lstStyle/>
          <a:p>
            <a:fld id="{4ED1E4FF-459E-4748-9954-4FFD7FD6DCF6}" type="datetime1">
              <a:rPr lang="en-US" smtClean="0"/>
              <a:pPr/>
              <a:t>13/12/16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9264" y="4718304"/>
            <a:ext cx="846836" cy="201168"/>
          </a:xfrm>
        </p:spPr>
        <p:txBody>
          <a:bodyPr/>
          <a:lstStyle/>
          <a:p>
            <a:r>
              <a:rPr lang="en-US" smtClean="0"/>
              <a:t>World of Watson 2016 </a:t>
            </a:r>
            <a:endParaRPr lang="en-US"/>
          </a:p>
        </p:txBody>
      </p:sp>
      <p:pic>
        <p:nvPicPr>
          <p:cNvPr id="6" name="screenshot_190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298864"/>
            <a:ext cx="9157617" cy="34194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2441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86708" y="509598"/>
            <a:ext cx="3625731" cy="4243885"/>
          </a:xfrm>
          <a:prstGeom prst="roundRect">
            <a:avLst/>
          </a:prstGeom>
          <a:ln w="38100">
            <a:solidFill>
              <a:schemeClr val="accent4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249" name="Group 249"/>
          <p:cNvGrpSpPr/>
          <p:nvPr/>
        </p:nvGrpSpPr>
        <p:grpSpPr>
          <a:xfrm>
            <a:off x="449880" y="1237126"/>
            <a:ext cx="907301" cy="822453"/>
            <a:chOff x="-364533" y="0"/>
            <a:chExt cx="2419467" cy="2193206"/>
          </a:xfrm>
        </p:grpSpPr>
        <p:pic>
          <p:nvPicPr>
            <p:cNvPr id="247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3197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8" name="Shape 248"/>
            <p:cNvSpPr/>
            <p:nvPr/>
          </p:nvSpPr>
          <p:spPr>
            <a:xfrm>
              <a:off x="-364533" y="1598172"/>
              <a:ext cx="2419467" cy="595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lvl1pPr>
            </a:lstStyle>
            <a:p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CUSTOMER</a:t>
              </a:r>
            </a:p>
          </p:txBody>
        </p:sp>
      </p:grpSp>
      <p:grpSp>
        <p:nvGrpSpPr>
          <p:cNvPr id="252" name="Group 252"/>
          <p:cNvGrpSpPr/>
          <p:nvPr/>
        </p:nvGrpSpPr>
        <p:grpSpPr>
          <a:xfrm>
            <a:off x="1620128" y="1237126"/>
            <a:ext cx="842553" cy="1589341"/>
            <a:chOff x="-359829" y="0"/>
            <a:chExt cx="2246805" cy="4238237"/>
          </a:xfrm>
        </p:grpSpPr>
        <p:pic>
          <p:nvPicPr>
            <p:cNvPr id="25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527136" cy="15271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" name="Shape 251"/>
            <p:cNvSpPr/>
            <p:nvPr/>
          </p:nvSpPr>
          <p:spPr>
            <a:xfrm>
              <a:off x="-359829" y="1673435"/>
              <a:ext cx="2246805" cy="2564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/>
            <a:p>
              <a: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pPr>
              <a:r>
                <a:rPr lang="fr-FR" sz="1200" dirty="0">
                  <a:latin typeface="HelvNeue Bold for IBM" charset="0"/>
                  <a:ea typeface="HelvNeue Bold for IBM" charset="0"/>
                  <a:cs typeface="HelvNeue Bold for IBM" charset="0"/>
                </a:rPr>
                <a:t>Responsive</a:t>
              </a:r>
            </a:p>
            <a:p>
              <a: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pPr>
              <a:r>
                <a:rPr lang="fr-FR" sz="1200" dirty="0">
                  <a:latin typeface="HelvNeue Bold for IBM" charset="0"/>
                  <a:ea typeface="HelvNeue Bold for IBM" charset="0"/>
                  <a:cs typeface="HelvNeue Bold for IBM" charset="0"/>
                </a:rPr>
                <a:t>Web App</a:t>
              </a:r>
            </a:p>
            <a:p>
              <a: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pPr>
              <a:r>
                <a:rPr lang="fr-FR" sz="1200" dirty="0" smtClean="0">
                  <a:latin typeface="HelvNeue Bold for IBM" charset="0"/>
                  <a:ea typeface="HelvNeue Bold for IBM" charset="0"/>
                  <a:cs typeface="HelvNeue Bold for IBM" charset="0"/>
                </a:rPr>
                <a:t>or</a:t>
              </a:r>
            </a:p>
            <a:p>
              <a: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pPr>
              <a:r>
                <a:rPr sz="1200" dirty="0" smtClean="0">
                  <a:latin typeface="HelvNeue Bold for IBM" charset="0"/>
                  <a:ea typeface="HelvNeue Bold for IBM" charset="0"/>
                  <a:cs typeface="HelvNeue Bold for IBM" charset="0"/>
                </a:rPr>
                <a:t>iOS APP</a:t>
              </a:r>
              <a:br>
                <a:rPr sz="1200" dirty="0" smtClean="0">
                  <a:latin typeface="HelvNeue Bold for IBM" charset="0"/>
                  <a:ea typeface="HelvNeue Bold for IBM" charset="0"/>
                  <a:cs typeface="HelvNeue Bold for IBM" charset="0"/>
                </a:rPr>
              </a:br>
              <a:r>
                <a:rPr sz="1200" dirty="0" smtClean="0">
                  <a:latin typeface="HelvNeue Bold for IBM" charset="0"/>
                  <a:ea typeface="HelvNeue Bold for IBM" charset="0"/>
                  <a:cs typeface="HelvNeue Bold for IBM" charset="0"/>
                </a:rPr>
                <a:t>SWIFT</a:t>
              </a:r>
              <a:endParaRPr lang="fr-FR" sz="1200" dirty="0" smtClean="0">
                <a:latin typeface="HelvNeue Bold for IBM" charset="0"/>
                <a:ea typeface="HelvNeue Bold for IBM" charset="0"/>
                <a:cs typeface="HelvNeue Bold for IBM" charset="0"/>
              </a:endParaRPr>
            </a:p>
          </p:txBody>
        </p:sp>
      </p:grpSp>
      <p:grpSp>
        <p:nvGrpSpPr>
          <p:cNvPr id="255" name="Group 255"/>
          <p:cNvGrpSpPr/>
          <p:nvPr/>
        </p:nvGrpSpPr>
        <p:grpSpPr>
          <a:xfrm>
            <a:off x="3061041" y="1239984"/>
            <a:ext cx="1194238" cy="1032485"/>
            <a:chOff x="-466879" y="0"/>
            <a:chExt cx="3184632" cy="2753292"/>
          </a:xfrm>
        </p:grpSpPr>
        <p:pic>
          <p:nvPicPr>
            <p:cNvPr id="253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3435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" name="Shape 254"/>
            <p:cNvSpPr/>
            <p:nvPr/>
          </p:nvSpPr>
          <p:spPr>
            <a:xfrm>
              <a:off x="-466879" y="1665815"/>
              <a:ext cx="3184632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/>
            <a:p>
              <a: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pPr>
              <a:r>
                <a:rPr sz="1200" dirty="0" smtClean="0">
                  <a:latin typeface="HelvNeue Bold for IBM" charset="0"/>
                  <a:ea typeface="HelvNeue Bold for IBM" charset="0"/>
                  <a:cs typeface="HelvNeue Bold for IBM" charset="0"/>
                </a:rPr>
                <a:t>B</a:t>
              </a:r>
              <a:r>
                <a:rPr lang="de-DE" sz="1200" dirty="0" smtClean="0">
                  <a:latin typeface="HelvNeue Bold for IBM" charset="0"/>
                  <a:ea typeface="HelvNeue Bold for IBM" charset="0"/>
                  <a:cs typeface="HelvNeue Bold for IBM" charset="0"/>
                </a:rPr>
                <a:t>OT</a:t>
              </a:r>
              <a:r>
                <a:rPr sz="1200" dirty="0">
                  <a:latin typeface="HelvNeue Bold for IBM" charset="0"/>
                  <a:ea typeface="HelvNeue Bold for IBM" charset="0"/>
                  <a:cs typeface="HelvNeue Bold for IBM" charset="0"/>
                </a:rPr>
                <a:t/>
              </a:r>
              <a:br>
                <a:rPr sz="1200" dirty="0">
                  <a:latin typeface="HelvNeue Bold for IBM" charset="0"/>
                  <a:ea typeface="HelvNeue Bold for IBM" charset="0"/>
                  <a:cs typeface="HelvNeue Bold for IBM" charset="0"/>
                </a:rPr>
              </a:br>
              <a:r>
                <a:rPr sz="1200" dirty="0">
                  <a:latin typeface="HelvNeue Bold for IBM" charset="0"/>
                  <a:ea typeface="HelvNeue Bold for IBM" charset="0"/>
                  <a:cs typeface="HelvNeue Bold for IBM" charset="0"/>
                </a:rPr>
                <a:t>MICROSERVICE</a:t>
              </a:r>
            </a:p>
          </p:txBody>
        </p:sp>
      </p:grpSp>
      <p:grpSp>
        <p:nvGrpSpPr>
          <p:cNvPr id="267" name="Group 267"/>
          <p:cNvGrpSpPr/>
          <p:nvPr/>
        </p:nvGrpSpPr>
        <p:grpSpPr>
          <a:xfrm>
            <a:off x="3037238" y="3324112"/>
            <a:ext cx="1240724" cy="1034167"/>
            <a:chOff x="-482759" y="0"/>
            <a:chExt cx="3308594" cy="2757777"/>
          </a:xfrm>
        </p:grpSpPr>
        <p:pic>
          <p:nvPicPr>
            <p:cNvPr id="265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09536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" name="Shape 266"/>
            <p:cNvSpPr/>
            <p:nvPr/>
          </p:nvSpPr>
          <p:spPr>
            <a:xfrm>
              <a:off x="-482759" y="1670300"/>
              <a:ext cx="3308594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/>
            <a:p>
              <a: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pPr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WATSON</a:t>
              </a:r>
              <a:b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</a:br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CONVERSATION</a:t>
              </a:r>
            </a:p>
          </p:txBody>
        </p:sp>
      </p:grpSp>
      <p:grpSp>
        <p:nvGrpSpPr>
          <p:cNvPr id="270" name="Group 270"/>
          <p:cNvGrpSpPr/>
          <p:nvPr/>
        </p:nvGrpSpPr>
        <p:grpSpPr>
          <a:xfrm>
            <a:off x="4140446" y="3037495"/>
            <a:ext cx="884859" cy="849502"/>
            <a:chOff x="-345088" y="0"/>
            <a:chExt cx="2359621" cy="2265336"/>
          </a:xfrm>
        </p:grpSpPr>
        <p:pic>
          <p:nvPicPr>
            <p:cNvPr id="268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3320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9" name="Shape 269"/>
            <p:cNvSpPr/>
            <p:nvPr/>
          </p:nvSpPr>
          <p:spPr>
            <a:xfrm>
              <a:off x="-345088" y="1670302"/>
              <a:ext cx="2359621" cy="595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>
              <a:lvl1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lvl1pPr>
            </a:lstStyle>
            <a:p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MONGO DB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3300779" y="198679"/>
            <a:ext cx="2591751" cy="6418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09" y="241885"/>
            <a:ext cx="2402692" cy="550771"/>
          </a:xfrm>
          <a:prstGeom prst="rect">
            <a:avLst/>
          </a:prstGeom>
          <a:noFill/>
          <a:effectLst>
            <a:softEdge rad="0"/>
          </a:effectLst>
        </p:spPr>
      </p:pic>
      <p:cxnSp>
        <p:nvCxnSpPr>
          <p:cNvPr id="5" name="Straight Arrow Connector 4"/>
          <p:cNvCxnSpPr/>
          <p:nvPr/>
        </p:nvCxnSpPr>
        <p:spPr>
          <a:xfrm flipH="1">
            <a:off x="3657599" y="2229694"/>
            <a:ext cx="1911" cy="1050186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861660" y="2272469"/>
            <a:ext cx="571229" cy="765026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216434" y="1521866"/>
            <a:ext cx="524670" cy="1599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lg" len="lg"/>
            <a:tailEnd type="triangle" w="lg" len="lg"/>
          </a:ln>
          <a:effectLst>
            <a:outerShdw blurRad="40000" dist="20000" dir="5400000" rotWithShape="0">
              <a:schemeClr val="accent4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2354013" y="1520267"/>
            <a:ext cx="1004436" cy="546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lg" len="lg"/>
            <a:tailEnd type="triangle" w="lg" len="lg"/>
          </a:ln>
          <a:effectLst>
            <a:outerShdw blurRad="40000" dist="20000" dir="5400000" rotWithShape="0">
              <a:schemeClr val="accent4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98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636008"/>
          </a:xfrm>
        </p:spPr>
        <p:txBody>
          <a:bodyPr anchor="ctr"/>
          <a:lstStyle/>
          <a:p>
            <a:pPr algn="ctr"/>
            <a:r>
              <a:rPr lang="en-US" dirty="0" smtClean="0">
                <a:latin typeface="HelvNeue Bold for IBM" charset="0"/>
                <a:ea typeface="HelvNeue Bold for IBM" charset="0"/>
                <a:cs typeface="HelvNeue Bold for IBM" charset="0"/>
              </a:rPr>
              <a:t>Let’s </a:t>
            </a:r>
            <a:r>
              <a:rPr lang="en-US" dirty="0" smtClean="0">
                <a:solidFill>
                  <a:schemeClr val="accent5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chat</a:t>
            </a:r>
            <a:br>
              <a:rPr lang="en-US" dirty="0" smtClean="0">
                <a:solidFill>
                  <a:schemeClr val="accent5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</a:br>
            <a:r>
              <a:rPr lang="en-US" dirty="0" smtClean="0">
                <a:latin typeface="HelvNeue Bold for IBM" charset="0"/>
                <a:ea typeface="HelvNeue Bold for IBM" charset="0"/>
                <a:cs typeface="HelvNeue Bold for IBM" charset="0"/>
              </a:rPr>
              <a:t>with </a:t>
            </a:r>
            <a:r>
              <a:rPr lang="en-US" dirty="0" smtClean="0">
                <a:solidFill>
                  <a:schemeClr val="accent5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Watson Conversation</a:t>
            </a:r>
            <a:endParaRPr lang="en-US" dirty="0">
              <a:latin typeface="HelvNeue Bold for IBM" charset="0"/>
              <a:ea typeface="HelvNeue Bold for IBM" charset="0"/>
              <a:cs typeface="HelvNeue Bold for IBM" charset="0"/>
            </a:endParaRPr>
          </a:p>
        </p:txBody>
      </p:sp>
      <p:sp>
        <p:nvSpPr>
          <p:cNvPr id="3" name="Rectangle 2">
            <a:hlinkClick r:id="rId3" tooltip="https://www.ibm.com/bluemix"/>
          </p:cNvPr>
          <p:cNvSpPr/>
          <p:nvPr/>
        </p:nvSpPr>
        <p:spPr>
          <a:xfrm>
            <a:off x="2578608" y="1853184"/>
            <a:ext cx="3956304" cy="963168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465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97" y="108541"/>
            <a:ext cx="6569772" cy="48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6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636008"/>
          </a:xfrm>
        </p:spPr>
        <p:txBody>
          <a:bodyPr anchor="ctr"/>
          <a:lstStyle/>
          <a:p>
            <a:pPr algn="ctr"/>
            <a:r>
              <a:rPr lang="en-US" dirty="0" smtClean="0">
                <a:latin typeface="HelvNeue Bold for IBM" charset="0"/>
                <a:ea typeface="HelvNeue Bold for IBM" charset="0"/>
                <a:cs typeface="HelvNeue Bold for IBM" charset="0"/>
              </a:rPr>
              <a:t>Admin dashboard live</a:t>
            </a:r>
            <a:r>
              <a:rPr lang="en-US" dirty="0" smtClean="0">
                <a:solidFill>
                  <a:schemeClr val="accent5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/>
            </a:r>
            <a:br>
              <a:rPr lang="en-US" dirty="0" smtClean="0">
                <a:solidFill>
                  <a:schemeClr val="accent5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</a:br>
            <a:r>
              <a:rPr lang="en-US" dirty="0" smtClean="0">
                <a:latin typeface="HelvNeue Bold for IBM" charset="0"/>
                <a:ea typeface="HelvNeue Bold for IBM" charset="0"/>
                <a:cs typeface="HelvNeue Bold for IBM" charset="0"/>
              </a:rPr>
              <a:t>with</a:t>
            </a:r>
            <a:r>
              <a:rPr lang="en-US" dirty="0" smtClean="0">
                <a:solidFill>
                  <a:schemeClr val="accent5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/>
            </a:r>
            <a:br>
              <a:rPr lang="en-US" dirty="0" smtClean="0">
                <a:solidFill>
                  <a:schemeClr val="accent5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</a:br>
            <a:r>
              <a:rPr lang="en-US" dirty="0" smtClean="0">
                <a:solidFill>
                  <a:schemeClr val="accent5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Watson </a:t>
            </a:r>
            <a:r>
              <a:rPr lang="en-US" dirty="0" smtClean="0">
                <a:solidFill>
                  <a:schemeClr val="accent5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Tone </a:t>
            </a:r>
            <a:r>
              <a:rPr lang="en-US" dirty="0" smtClean="0">
                <a:solidFill>
                  <a:schemeClr val="accent5"/>
                </a:solidFill>
                <a:latin typeface="HelvNeue Bold for IBM" charset="0"/>
                <a:ea typeface="HelvNeue Bold for IBM" charset="0"/>
                <a:cs typeface="HelvNeue Bold for IBM" charset="0"/>
              </a:rPr>
              <a:t>Analyzer</a:t>
            </a:r>
            <a:endParaRPr lang="en-US" dirty="0">
              <a:latin typeface="HelvNeue Bold for IBM" charset="0"/>
              <a:ea typeface="HelvNeue Bold for IBM" charset="0"/>
              <a:cs typeface="HelvNeue Bold for IBM" charset="0"/>
            </a:endParaRPr>
          </a:p>
        </p:txBody>
      </p:sp>
      <p:sp>
        <p:nvSpPr>
          <p:cNvPr id="3" name="Rectangle 2">
            <a:hlinkClick r:id="rId2" tooltip="https://www.ibm.com/bluemix"/>
          </p:cNvPr>
          <p:cNvSpPr/>
          <p:nvPr/>
        </p:nvSpPr>
        <p:spPr>
          <a:xfrm>
            <a:off x="2578608" y="1853184"/>
            <a:ext cx="3956304" cy="963168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897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86708" y="509598"/>
            <a:ext cx="3625731" cy="4243885"/>
          </a:xfrm>
          <a:prstGeom prst="roundRect">
            <a:avLst/>
          </a:prstGeom>
          <a:ln w="38100">
            <a:solidFill>
              <a:schemeClr val="accent4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249" name="Group 249"/>
          <p:cNvGrpSpPr/>
          <p:nvPr/>
        </p:nvGrpSpPr>
        <p:grpSpPr>
          <a:xfrm>
            <a:off x="449880" y="1237126"/>
            <a:ext cx="907301" cy="822453"/>
            <a:chOff x="-364533" y="0"/>
            <a:chExt cx="2419467" cy="2193206"/>
          </a:xfrm>
        </p:grpSpPr>
        <p:pic>
          <p:nvPicPr>
            <p:cNvPr id="247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3197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8" name="Shape 248"/>
            <p:cNvSpPr/>
            <p:nvPr/>
          </p:nvSpPr>
          <p:spPr>
            <a:xfrm>
              <a:off x="-364533" y="1598172"/>
              <a:ext cx="2419467" cy="595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lvl1pPr>
            </a:lstStyle>
            <a:p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CUSTOMER</a:t>
              </a:r>
            </a:p>
          </p:txBody>
        </p:sp>
      </p:grpSp>
      <p:grpSp>
        <p:nvGrpSpPr>
          <p:cNvPr id="252" name="Group 252"/>
          <p:cNvGrpSpPr/>
          <p:nvPr/>
        </p:nvGrpSpPr>
        <p:grpSpPr>
          <a:xfrm>
            <a:off x="1728016" y="1237126"/>
            <a:ext cx="626775" cy="1035343"/>
            <a:chOff x="-72128" y="0"/>
            <a:chExt cx="1671397" cy="2760911"/>
          </a:xfrm>
        </p:grpSpPr>
        <p:pic>
          <p:nvPicPr>
            <p:cNvPr id="25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527136" cy="15271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" name="Shape 251"/>
            <p:cNvSpPr/>
            <p:nvPr/>
          </p:nvSpPr>
          <p:spPr>
            <a:xfrm>
              <a:off x="-72128" y="1673435"/>
              <a:ext cx="1671397" cy="1087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/>
            <a:p>
              <a: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pPr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iOS APP</a:t>
              </a:r>
              <a:b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</a:br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SWIFT</a:t>
              </a:r>
            </a:p>
          </p:txBody>
        </p:sp>
      </p:grpSp>
      <p:grpSp>
        <p:nvGrpSpPr>
          <p:cNvPr id="255" name="Group 255"/>
          <p:cNvGrpSpPr/>
          <p:nvPr/>
        </p:nvGrpSpPr>
        <p:grpSpPr>
          <a:xfrm>
            <a:off x="3061041" y="1239984"/>
            <a:ext cx="1194238" cy="1032485"/>
            <a:chOff x="-466879" y="0"/>
            <a:chExt cx="3184632" cy="2753292"/>
          </a:xfrm>
        </p:grpSpPr>
        <p:pic>
          <p:nvPicPr>
            <p:cNvPr id="253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3435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" name="Shape 254"/>
            <p:cNvSpPr/>
            <p:nvPr/>
          </p:nvSpPr>
          <p:spPr>
            <a:xfrm>
              <a:off x="-466879" y="1665815"/>
              <a:ext cx="3184632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/>
            <a:p>
              <a: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pPr>
              <a:r>
                <a:rPr sz="1200" dirty="0" smtClean="0">
                  <a:latin typeface="HelvNeue Bold for IBM" charset="0"/>
                  <a:ea typeface="HelvNeue Bold for IBM" charset="0"/>
                  <a:cs typeface="HelvNeue Bold for IBM" charset="0"/>
                </a:rPr>
                <a:t>B</a:t>
              </a:r>
              <a:r>
                <a:rPr lang="de-DE" sz="1200" dirty="0" smtClean="0">
                  <a:latin typeface="HelvNeue Bold for IBM" charset="0"/>
                  <a:ea typeface="HelvNeue Bold for IBM" charset="0"/>
                  <a:cs typeface="HelvNeue Bold for IBM" charset="0"/>
                </a:rPr>
                <a:t>OT</a:t>
              </a:r>
              <a:r>
                <a:rPr sz="1200" dirty="0">
                  <a:latin typeface="HelvNeue Bold for IBM" charset="0"/>
                  <a:ea typeface="HelvNeue Bold for IBM" charset="0"/>
                  <a:cs typeface="HelvNeue Bold for IBM" charset="0"/>
                </a:rPr>
                <a:t/>
              </a:r>
              <a:br>
                <a:rPr sz="1200" dirty="0">
                  <a:latin typeface="HelvNeue Bold for IBM" charset="0"/>
                  <a:ea typeface="HelvNeue Bold for IBM" charset="0"/>
                  <a:cs typeface="HelvNeue Bold for IBM" charset="0"/>
                </a:rPr>
              </a:br>
              <a:r>
                <a:rPr sz="1200" dirty="0">
                  <a:latin typeface="HelvNeue Bold for IBM" charset="0"/>
                  <a:ea typeface="HelvNeue Bold for IBM" charset="0"/>
                  <a:cs typeface="HelvNeue Bold for IBM" charset="0"/>
                </a:rPr>
                <a:t>MICROSERVICE</a:t>
              </a:r>
            </a:p>
          </p:txBody>
        </p:sp>
      </p:grpSp>
      <p:grpSp>
        <p:nvGrpSpPr>
          <p:cNvPr id="258" name="Group 258"/>
          <p:cNvGrpSpPr/>
          <p:nvPr/>
        </p:nvGrpSpPr>
        <p:grpSpPr>
          <a:xfrm>
            <a:off x="4920004" y="1239984"/>
            <a:ext cx="1194238" cy="1032485"/>
            <a:chOff x="-466879" y="0"/>
            <a:chExt cx="3184632" cy="2753292"/>
          </a:xfrm>
        </p:grpSpPr>
        <p:pic>
          <p:nvPicPr>
            <p:cNvPr id="256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3435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7" name="Shape 257"/>
            <p:cNvSpPr/>
            <p:nvPr/>
          </p:nvSpPr>
          <p:spPr>
            <a:xfrm>
              <a:off x="-466879" y="1665815"/>
              <a:ext cx="3184632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/>
            <a:p>
              <a: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pPr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DASHBOARD</a:t>
              </a:r>
              <a:b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</a:br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MICROSERVICE</a:t>
              </a:r>
            </a:p>
          </p:txBody>
        </p:sp>
      </p:grpSp>
      <p:grpSp>
        <p:nvGrpSpPr>
          <p:cNvPr id="261" name="Group 261"/>
          <p:cNvGrpSpPr/>
          <p:nvPr/>
        </p:nvGrpSpPr>
        <p:grpSpPr>
          <a:xfrm>
            <a:off x="6640126" y="1237126"/>
            <a:ext cx="1008289" cy="850678"/>
            <a:chOff x="-400978" y="0"/>
            <a:chExt cx="2688768" cy="2268471"/>
          </a:xfrm>
        </p:grpSpPr>
        <p:pic>
          <p:nvPicPr>
            <p:cNvPr id="259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1406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0" name="Shape 260"/>
            <p:cNvSpPr/>
            <p:nvPr/>
          </p:nvSpPr>
          <p:spPr>
            <a:xfrm>
              <a:off x="-400978" y="1673437"/>
              <a:ext cx="2688768" cy="595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>
              <a:lvl1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lvl1pPr>
            </a:lstStyle>
            <a:p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DASHBOARD</a:t>
              </a:r>
            </a:p>
          </p:txBody>
        </p:sp>
      </p:grpSp>
      <p:grpSp>
        <p:nvGrpSpPr>
          <p:cNvPr id="264" name="Group 264"/>
          <p:cNvGrpSpPr/>
          <p:nvPr/>
        </p:nvGrpSpPr>
        <p:grpSpPr>
          <a:xfrm>
            <a:off x="8001559" y="1240300"/>
            <a:ext cx="571500" cy="847504"/>
            <a:chOff x="0" y="0"/>
            <a:chExt cx="1524000" cy="2260011"/>
          </a:xfrm>
        </p:grpSpPr>
        <p:pic>
          <p:nvPicPr>
            <p:cNvPr id="262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24000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Shape 263"/>
            <p:cNvSpPr/>
            <p:nvPr/>
          </p:nvSpPr>
          <p:spPr>
            <a:xfrm>
              <a:off x="37443" y="1664976"/>
              <a:ext cx="1449115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>
              <a:lvl1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lvl1pPr>
            </a:lstStyle>
            <a:p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ADMIN</a:t>
              </a:r>
            </a:p>
          </p:txBody>
        </p:sp>
      </p:grpSp>
      <p:grpSp>
        <p:nvGrpSpPr>
          <p:cNvPr id="267" name="Group 267"/>
          <p:cNvGrpSpPr/>
          <p:nvPr/>
        </p:nvGrpSpPr>
        <p:grpSpPr>
          <a:xfrm>
            <a:off x="3037238" y="3324112"/>
            <a:ext cx="1240724" cy="1034167"/>
            <a:chOff x="-482759" y="0"/>
            <a:chExt cx="3308594" cy="2757777"/>
          </a:xfrm>
        </p:grpSpPr>
        <p:pic>
          <p:nvPicPr>
            <p:cNvPr id="265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09536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" name="Shape 266"/>
            <p:cNvSpPr/>
            <p:nvPr/>
          </p:nvSpPr>
          <p:spPr>
            <a:xfrm>
              <a:off x="-482759" y="1670300"/>
              <a:ext cx="3308594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/>
            <a:p>
              <a: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pPr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WATSON</a:t>
              </a:r>
              <a:b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</a:br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CONVERSATION</a:t>
              </a:r>
            </a:p>
          </p:txBody>
        </p:sp>
      </p:grpSp>
      <p:grpSp>
        <p:nvGrpSpPr>
          <p:cNvPr id="270" name="Group 270"/>
          <p:cNvGrpSpPr/>
          <p:nvPr/>
        </p:nvGrpSpPr>
        <p:grpSpPr>
          <a:xfrm>
            <a:off x="4140446" y="3037495"/>
            <a:ext cx="884859" cy="849502"/>
            <a:chOff x="-345088" y="0"/>
            <a:chExt cx="2359621" cy="2265336"/>
          </a:xfrm>
        </p:grpSpPr>
        <p:pic>
          <p:nvPicPr>
            <p:cNvPr id="268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3320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9" name="Shape 269"/>
            <p:cNvSpPr/>
            <p:nvPr/>
          </p:nvSpPr>
          <p:spPr>
            <a:xfrm>
              <a:off x="-345088" y="1670302"/>
              <a:ext cx="2359621" cy="595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>
              <a:lvl1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lvl1pPr>
            </a:lstStyle>
            <a:p>
              <a:r>
                <a:rPr sz="1200">
                  <a:latin typeface="HelvNeue Bold for IBM" charset="0"/>
                  <a:ea typeface="HelvNeue Bold for IBM" charset="0"/>
                  <a:cs typeface="HelvNeue Bold for IBM" charset="0"/>
                </a:rPr>
                <a:t>MONGO DB</a:t>
              </a:r>
            </a:p>
          </p:txBody>
        </p:sp>
      </p:grpSp>
      <p:grpSp>
        <p:nvGrpSpPr>
          <p:cNvPr id="273" name="Group 273"/>
          <p:cNvGrpSpPr/>
          <p:nvPr/>
        </p:nvGrpSpPr>
        <p:grpSpPr>
          <a:xfrm>
            <a:off x="4861124" y="3324112"/>
            <a:ext cx="1308050" cy="1034167"/>
            <a:chOff x="-588589" y="0"/>
            <a:chExt cx="3488132" cy="2757777"/>
          </a:xfrm>
        </p:grpSpPr>
        <p:pic>
          <p:nvPicPr>
            <p:cNvPr id="271" name="pasted-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93471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2" name="Shape 272"/>
            <p:cNvSpPr/>
            <p:nvPr/>
          </p:nvSpPr>
          <p:spPr>
            <a:xfrm>
              <a:off x="-588589" y="1670300"/>
              <a:ext cx="3488132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/>
            <a:p>
              <a:pPr algn="ctr">
                <a:defRPr sz="2200">
                  <a:solidFill>
                    <a:srgbClr val="53585F"/>
                  </a:solidFill>
                  <a:latin typeface="Libre Franklin Regular"/>
                  <a:ea typeface="Libre Franklin Regular"/>
                  <a:cs typeface="Libre Franklin Regular"/>
                  <a:sym typeface="Libre Franklin Regular"/>
                </a:defRPr>
              </a:pPr>
              <a:r>
                <a:rPr sz="1200" dirty="0">
                  <a:latin typeface="HelvNeue Bold for IBM" charset="0"/>
                  <a:ea typeface="HelvNeue Bold for IBM" charset="0"/>
                  <a:cs typeface="HelvNeue Bold for IBM" charset="0"/>
                </a:rPr>
                <a:t>WATSON</a:t>
              </a:r>
              <a:br>
                <a:rPr sz="1200" dirty="0">
                  <a:latin typeface="HelvNeue Bold for IBM" charset="0"/>
                  <a:ea typeface="HelvNeue Bold for IBM" charset="0"/>
                  <a:cs typeface="HelvNeue Bold for IBM" charset="0"/>
                </a:rPr>
              </a:br>
              <a:r>
                <a:rPr sz="1200" dirty="0">
                  <a:latin typeface="HelvNeue Bold for IBM" charset="0"/>
                  <a:ea typeface="HelvNeue Bold for IBM" charset="0"/>
                  <a:cs typeface="HelvNeue Bold for IBM" charset="0"/>
                </a:rPr>
                <a:t>TONE </a:t>
              </a:r>
              <a:r>
                <a:rPr sz="1200" dirty="0" smtClean="0">
                  <a:latin typeface="HelvNeue Bold for IBM" charset="0"/>
                  <a:ea typeface="HelvNeue Bold for IBM" charset="0"/>
                  <a:cs typeface="HelvNeue Bold for IBM" charset="0"/>
                </a:rPr>
                <a:t>ANALY</a:t>
              </a:r>
              <a:r>
                <a:rPr lang="fr-FR" sz="1200" dirty="0" smtClean="0">
                  <a:latin typeface="HelvNeue Bold for IBM" charset="0"/>
                  <a:ea typeface="HelvNeue Bold for IBM" charset="0"/>
                  <a:cs typeface="HelvNeue Bold for IBM" charset="0"/>
                </a:rPr>
                <a:t>ZER</a:t>
              </a:r>
              <a:endParaRPr sz="1200" dirty="0">
                <a:latin typeface="HelvNeue Bold for IBM" charset="0"/>
                <a:ea typeface="HelvNeue Bold for IBM" charset="0"/>
                <a:cs typeface="HelvNeue Bold for IBM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300779" y="198679"/>
            <a:ext cx="2591751" cy="6418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09" y="241885"/>
            <a:ext cx="2402692" cy="550771"/>
          </a:xfrm>
          <a:prstGeom prst="rect">
            <a:avLst/>
          </a:prstGeom>
          <a:noFill/>
          <a:effectLst>
            <a:softEdge rad="0"/>
          </a:effectLst>
        </p:spPr>
      </p:pic>
      <p:cxnSp>
        <p:nvCxnSpPr>
          <p:cNvPr id="5" name="Straight Arrow Connector 4"/>
          <p:cNvCxnSpPr/>
          <p:nvPr/>
        </p:nvCxnSpPr>
        <p:spPr>
          <a:xfrm flipH="1">
            <a:off x="3657599" y="2229694"/>
            <a:ext cx="1911" cy="1050186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5515149" y="2229694"/>
            <a:ext cx="1911" cy="1050186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985024" y="1521866"/>
            <a:ext cx="1197488" cy="3868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861660" y="2272469"/>
            <a:ext cx="571229" cy="765026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4714246" y="2229694"/>
            <a:ext cx="590752" cy="80780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216434" y="1521866"/>
            <a:ext cx="524670" cy="1599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lg" len="lg"/>
            <a:tailEnd type="triangle" w="lg" len="lg"/>
          </a:ln>
          <a:effectLst>
            <a:outerShdw blurRad="40000" dist="20000" dir="5400000" rotWithShape="0">
              <a:schemeClr val="accent4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2354013" y="1520267"/>
            <a:ext cx="1004436" cy="546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lg" len="lg"/>
            <a:tailEnd type="triangle" w="lg" len="lg"/>
          </a:ln>
          <a:effectLst>
            <a:outerShdw blurRad="40000" dist="20000" dir="5400000" rotWithShape="0">
              <a:schemeClr val="accent4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453455" y="1520267"/>
            <a:ext cx="524670" cy="1599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lg" len="lg"/>
            <a:tailEnd type="triangle" w="lg" len="lg"/>
          </a:ln>
          <a:effectLst>
            <a:outerShdw blurRad="40000" dist="20000" dir="5400000" rotWithShape="0">
              <a:schemeClr val="accent4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822714" y="1523536"/>
            <a:ext cx="1004436" cy="5467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lg" len="lg"/>
            <a:tailEnd type="triangle" w="lg" len="lg"/>
          </a:ln>
          <a:effectLst>
            <a:outerShdw blurRad="40000" dist="20000" dir="5400000" rotWithShape="0">
              <a:schemeClr val="accent4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80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ow_template_20160810_(onscreen)_v16_group4">
  <a:themeElements>
    <a:clrScheme name="Group 4, Grey 60">
      <a:dk1>
        <a:srgbClr val="AEAEAE"/>
      </a:dk1>
      <a:lt1>
        <a:srgbClr val="E0E0E0"/>
      </a:lt1>
      <a:dk2>
        <a:srgbClr val="323232"/>
      </a:dk2>
      <a:lt2>
        <a:srgbClr val="5A5A5A"/>
      </a:lt2>
      <a:accent1>
        <a:srgbClr val="AF6EE8"/>
      </a:accent1>
      <a:accent2>
        <a:srgbClr val="BA8FF7"/>
      </a:accent2>
      <a:accent3>
        <a:srgbClr val="D7AAFF"/>
      </a:accent3>
      <a:accent4>
        <a:srgbClr val="5596E6"/>
      </a:accent4>
      <a:accent5>
        <a:srgbClr val="5AAAFA"/>
      </a:accent5>
      <a:accent6>
        <a:srgbClr val="7CC7FF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WoW_Speaker_Template_16x9_Internal_V5" id="{B4CCB014-A1AE-FF44-B07D-9B017A7F5C21}" vid="{BC10826B-B1CE-084C-A1F8-B700AB41CBCE}"/>
    </a:ext>
  </a:extLst>
</a:theme>
</file>

<file path=ppt/theme/theme2.xml><?xml version="1.0" encoding="utf-8"?>
<a:theme xmlns:a="http://schemas.openxmlformats.org/drawingml/2006/main" name="Watson: Group 3, White 4">
  <a:themeElements>
    <a:clrScheme name="Group 4, White 4">
      <a:dk1>
        <a:srgbClr val="121212"/>
      </a:dk1>
      <a:lt1>
        <a:srgbClr val="464646"/>
      </a:lt1>
      <a:dk2>
        <a:srgbClr val="C7C7C7"/>
      </a:dk2>
      <a:lt2>
        <a:srgbClr val="ECECEC"/>
      </a:lt2>
      <a:accent1>
        <a:srgbClr val="AF6EE8"/>
      </a:accent1>
      <a:accent2>
        <a:srgbClr val="BA8FF7"/>
      </a:accent2>
      <a:accent3>
        <a:srgbClr val="D7AAFF"/>
      </a:accent3>
      <a:accent4>
        <a:srgbClr val="5596E6"/>
      </a:accent4>
      <a:accent5>
        <a:srgbClr val="5AAAFA"/>
      </a:accent5>
      <a:accent6>
        <a:srgbClr val="7CC7FF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WoW_Speaker_Template_16x9_Internal_V5" id="{B4CCB014-A1AE-FF44-B07D-9B017A7F5C21}" vid="{DD168EF9-CE8F-2C4B-94A9-B5DB028F9BAB}"/>
    </a:ext>
  </a:extLst>
</a:theme>
</file>

<file path=ppt/theme/theme3.xml><?xml version="1.0" encoding="utf-8"?>
<a:theme xmlns:a="http://schemas.openxmlformats.org/drawingml/2006/main" name="Watson: Group 3, Purple 70">
  <a:themeElements>
    <a:clrScheme name="Group 4, Purple 70">
      <a:dk1>
        <a:srgbClr val="EED2FF"/>
      </a:dk1>
      <a:lt1>
        <a:srgbClr val="C0E6FF"/>
      </a:lt1>
      <a:dk2>
        <a:srgbClr val="311A41"/>
      </a:dk2>
      <a:lt2>
        <a:srgbClr val="562F72"/>
      </a:lt2>
      <a:accent1>
        <a:srgbClr val="AF6EE8"/>
      </a:accent1>
      <a:accent2>
        <a:srgbClr val="BA8FF7"/>
      </a:accent2>
      <a:accent3>
        <a:srgbClr val="D7AAFF"/>
      </a:accent3>
      <a:accent4>
        <a:srgbClr val="5596E6"/>
      </a:accent4>
      <a:accent5>
        <a:srgbClr val="5AAAFA"/>
      </a:accent5>
      <a:accent6>
        <a:srgbClr val="7CC7FF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WoW_Speaker_Template_16x9_Internal_V5" id="{B4CCB014-A1AE-FF44-B07D-9B017A7F5C21}" vid="{9CD68590-8C24-4D44-9358-0EF44D8D435A}"/>
    </a:ext>
  </a:extLst>
</a:theme>
</file>

<file path=ppt/theme/theme4.xml><?xml version="1.0" encoding="utf-8"?>
<a:theme xmlns:a="http://schemas.openxmlformats.org/drawingml/2006/main" name="Watson: Group 3, Teal 70">
  <a:themeElements>
    <a:clrScheme name="Group 4, Blue 70">
      <a:dk1>
        <a:srgbClr val="EED2FF"/>
      </a:dk1>
      <a:lt1>
        <a:srgbClr val="C0E6FF"/>
      </a:lt1>
      <a:dk2>
        <a:srgbClr val="152935"/>
      </a:dk2>
      <a:lt2>
        <a:srgbClr val="264A60"/>
      </a:lt2>
      <a:accent1>
        <a:srgbClr val="AF6EE8"/>
      </a:accent1>
      <a:accent2>
        <a:srgbClr val="BA8FF7"/>
      </a:accent2>
      <a:accent3>
        <a:srgbClr val="D7AAFF"/>
      </a:accent3>
      <a:accent4>
        <a:srgbClr val="5596E6"/>
      </a:accent4>
      <a:accent5>
        <a:srgbClr val="5AAAFA"/>
      </a:accent5>
      <a:accent6>
        <a:srgbClr val="7CC7FF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WoW_Speaker_Template_16x9_Internal_V5" id="{B4CCB014-A1AE-FF44-B07D-9B017A7F5C21}" vid="{8FB6205A-4C15-C04D-9C47-87DEA2D3EE5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WoW16_SpeakerTemplate_16x9_Internal_VF825</Template>
  <TotalTime>22176</TotalTime>
  <Words>202</Words>
  <Application>Microsoft Macintosh PowerPoint</Application>
  <PresentationFormat>On-screen Show (16:9)</PresentationFormat>
  <Paragraphs>56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wow_template_20160810_(onscreen)_v16_group4</vt:lpstr>
      <vt:lpstr>Watson: Group 3, White 4</vt:lpstr>
      <vt:lpstr>Watson: Group 3, Purple 70</vt:lpstr>
      <vt:lpstr>Watson: Group 3, Teal 70</vt:lpstr>
      <vt:lpstr>PowerPoint Presentation</vt:lpstr>
      <vt:lpstr>Filing a claim online</vt:lpstr>
      <vt:lpstr>PowerPoint Presentation</vt:lpstr>
      <vt:lpstr>How about a chatbot instead?</vt:lpstr>
      <vt:lpstr>PowerPoint Presentation</vt:lpstr>
      <vt:lpstr>Let’s chat with Watson Conversation</vt:lpstr>
      <vt:lpstr>PowerPoint Presentation</vt:lpstr>
      <vt:lpstr>Admin dashboard live with Watson Tone Analyzer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 speaker instructions</dc:title>
  <dc:creator>Uwe Fassnacht</dc:creator>
  <cp:lastModifiedBy>Yves LE CLEACH</cp:lastModifiedBy>
  <cp:revision>81</cp:revision>
  <cp:lastPrinted>2016-10-23T20:52:20Z</cp:lastPrinted>
  <dcterms:created xsi:type="dcterms:W3CDTF">2016-10-18T20:03:04Z</dcterms:created>
  <dcterms:modified xsi:type="dcterms:W3CDTF">2016-12-14T15:43:13Z</dcterms:modified>
</cp:coreProperties>
</file>